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69" r:id="rId2"/>
    <p:sldId id="282" r:id="rId3"/>
    <p:sldId id="271" r:id="rId4"/>
    <p:sldId id="272" r:id="rId5"/>
    <p:sldId id="273" r:id="rId6"/>
    <p:sldId id="274" r:id="rId7"/>
    <p:sldId id="279" r:id="rId8"/>
    <p:sldId id="297" r:id="rId9"/>
    <p:sldId id="285" r:id="rId10"/>
    <p:sldId id="278" r:id="rId11"/>
    <p:sldId id="291" r:id="rId12"/>
    <p:sldId id="286" r:id="rId13"/>
    <p:sldId id="292" r:id="rId14"/>
    <p:sldId id="295" r:id="rId15"/>
    <p:sldId id="293" r:id="rId16"/>
    <p:sldId id="294" r:id="rId17"/>
    <p:sldId id="28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77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09601"/>
            <a:ext cx="103632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828800" y="4953000"/>
            <a:ext cx="85344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21752BAD-9E26-4799-9EFA-B6C3D28ED267}" type="datetimeFigureOut">
              <a:rPr lang="en-IN" smtClean="0"/>
              <a:t>02-03-2021</a:t>
            </a:fld>
            <a:endParaRPr lang="en-IN"/>
          </a:p>
        </p:txBody>
      </p:sp>
      <p:sp>
        <p:nvSpPr>
          <p:cNvPr id="8" name="Slide Number Placeholder 7"/>
          <p:cNvSpPr>
            <a:spLocks noGrp="1"/>
          </p:cNvSpPr>
          <p:nvPr>
            <p:ph type="sldNum" sz="quarter" idx="11"/>
          </p:nvPr>
        </p:nvSpPr>
        <p:spPr/>
        <p:txBody>
          <a:bodyPr/>
          <a:lstStyle/>
          <a:p>
            <a:fld id="{51421B86-F112-4CB0-A98D-72E52B8013CC}" type="slidenum">
              <a:rPr lang="en-IN" smtClean="0"/>
              <a:t>‹#›</a:t>
            </a:fld>
            <a:endParaRPr lang="en-IN"/>
          </a:p>
        </p:txBody>
      </p:sp>
      <p:sp>
        <p:nvSpPr>
          <p:cNvPr id="9" name="Footer Placeholder 8"/>
          <p:cNvSpPr>
            <a:spLocks noGrp="1"/>
          </p:cNvSpPr>
          <p:nvPr>
            <p:ph type="ftr" sz="quarter" idx="12"/>
          </p:nvPr>
        </p:nvSpPr>
        <p:spPr/>
        <p:txBody>
          <a:bodyPr/>
          <a:lstStyle/>
          <a:p>
            <a:endParaRPr lang="en-IN"/>
          </a:p>
        </p:txBody>
      </p:sp>
    </p:spTree>
    <p:extLst>
      <p:ext uri="{BB962C8B-B14F-4D97-AF65-F5344CB8AC3E}">
        <p14:creationId xmlns:p14="http://schemas.microsoft.com/office/powerpoint/2010/main" val="1041712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1752BAD-9E26-4799-9EFA-B6C3D28ED267}" type="datetimeFigureOut">
              <a:rPr lang="en-IN" smtClean="0"/>
              <a:t>02-03-2021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421B86-F112-4CB0-A98D-72E52B8013CC}" type="slidenum">
              <a:rPr lang="en-IN" smtClean="0"/>
              <a:t>‹#›</a:t>
            </a:fld>
            <a:endParaRPr lang="en-IN"/>
          </a:p>
        </p:txBody>
      </p:sp>
    </p:spTree>
    <p:extLst>
      <p:ext uri="{BB962C8B-B14F-4D97-AF65-F5344CB8AC3E}">
        <p14:creationId xmlns:p14="http://schemas.microsoft.com/office/powerpoint/2010/main" val="38474792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1752BAD-9E26-4799-9EFA-B6C3D28ED267}" type="datetimeFigureOut">
              <a:rPr lang="en-IN" smtClean="0"/>
              <a:t>02-03-2021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421B86-F112-4CB0-A98D-72E52B8013CC}" type="slidenum">
              <a:rPr lang="en-IN" smtClean="0"/>
              <a:t>‹#›</a:t>
            </a:fld>
            <a:endParaRPr lang="en-IN"/>
          </a:p>
        </p:txBody>
      </p:sp>
    </p:spTree>
    <p:extLst>
      <p:ext uri="{BB962C8B-B14F-4D97-AF65-F5344CB8AC3E}">
        <p14:creationId xmlns:p14="http://schemas.microsoft.com/office/powerpoint/2010/main" val="1434164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52BAD-9E26-4799-9EFA-B6C3D28ED267}" type="datetimeFigureOut">
              <a:rPr lang="en-IN" smtClean="0"/>
              <a:t>02-03-2021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421B86-F112-4CB0-A98D-72E52B8013CC}" type="slidenum">
              <a:rPr lang="en-IN" smtClean="0"/>
              <a:t>‹#›</a:t>
            </a:fld>
            <a:endParaRPr lang="en-IN"/>
          </a:p>
        </p:txBody>
      </p:sp>
    </p:spTree>
    <p:extLst>
      <p:ext uri="{BB962C8B-B14F-4D97-AF65-F5344CB8AC3E}">
        <p14:creationId xmlns:p14="http://schemas.microsoft.com/office/powerpoint/2010/main" val="2784475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71601"/>
            <a:ext cx="103632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963084" y="4068764"/>
            <a:ext cx="103632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752BAD-9E26-4799-9EFA-B6C3D28ED267}" type="datetimeFigureOut">
              <a:rPr lang="en-IN" smtClean="0"/>
              <a:t>02-03-2021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421B86-F112-4CB0-A98D-72E52B8013CC}" type="slidenum">
              <a:rPr lang="en-IN" smtClean="0"/>
              <a:t>‹#›</a:t>
            </a:fld>
            <a:endParaRPr lang="en-IN"/>
          </a:p>
        </p:txBody>
      </p:sp>
      <p:sp>
        <p:nvSpPr>
          <p:cNvPr id="7" name="Oval 6"/>
          <p:cNvSpPr/>
          <p:nvPr/>
        </p:nvSpPr>
        <p:spPr>
          <a:xfrm>
            <a:off x="5994400" y="3924300"/>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261100" y="3924300"/>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728971" y="3924300"/>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6549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6197600" y="1600201"/>
            <a:ext cx="53848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1752BAD-9E26-4799-9EFA-B6C3D28ED267}" type="datetimeFigureOut">
              <a:rPr lang="en-IN" smtClean="0"/>
              <a:t>02-03-2021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421B86-F112-4CB0-A98D-72E52B8013CC}" type="slidenum">
              <a:rPr lang="en-IN" smtClean="0"/>
              <a:t>‹#›</a:t>
            </a:fld>
            <a:endParaRPr lang="en-IN"/>
          </a:p>
        </p:txBody>
      </p:sp>
      <p:sp>
        <p:nvSpPr>
          <p:cNvPr id="9" name="Content Placeholder 8"/>
          <p:cNvSpPr>
            <a:spLocks noGrp="1"/>
          </p:cNvSpPr>
          <p:nvPr>
            <p:ph sz="quarter" idx="13"/>
          </p:nvPr>
        </p:nvSpPr>
        <p:spPr>
          <a:xfrm>
            <a:off x="487680" y="1600200"/>
            <a:ext cx="5388864"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52416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600200"/>
            <a:ext cx="5386917"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6197601" y="1600200"/>
            <a:ext cx="5389033"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21752BAD-9E26-4799-9EFA-B6C3D28ED267}" type="datetimeFigureOut">
              <a:rPr lang="en-IN" smtClean="0"/>
              <a:t>02-03-2021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1421B86-F112-4CB0-A98D-72E52B8013CC}" type="slidenum">
              <a:rPr lang="en-IN" smtClean="0"/>
              <a:t>‹#›</a:t>
            </a:fld>
            <a:endParaRPr lang="en-IN"/>
          </a:p>
        </p:txBody>
      </p:sp>
      <p:sp>
        <p:nvSpPr>
          <p:cNvPr id="11" name="Content Placeholder 10"/>
          <p:cNvSpPr>
            <a:spLocks noGrp="1"/>
          </p:cNvSpPr>
          <p:nvPr>
            <p:ph sz="quarter" idx="13"/>
          </p:nvPr>
        </p:nvSpPr>
        <p:spPr>
          <a:xfrm>
            <a:off x="609600" y="2212848"/>
            <a:ext cx="5388864"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6230112" y="2212849"/>
            <a:ext cx="5388864"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68782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1752BAD-9E26-4799-9EFA-B6C3D28ED267}" type="datetimeFigureOut">
              <a:rPr lang="en-IN" smtClean="0"/>
              <a:t>02-03-2021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1421B86-F112-4CB0-A98D-72E52B8013CC}" type="slidenum">
              <a:rPr lang="en-IN" smtClean="0"/>
              <a:t>‹#›</a:t>
            </a:fld>
            <a:endParaRPr lang="en-IN"/>
          </a:p>
        </p:txBody>
      </p:sp>
    </p:spTree>
    <p:extLst>
      <p:ext uri="{BB962C8B-B14F-4D97-AF65-F5344CB8AC3E}">
        <p14:creationId xmlns:p14="http://schemas.microsoft.com/office/powerpoint/2010/main" val="4056271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752BAD-9E26-4799-9EFA-B6C3D28ED267}" type="datetimeFigureOut">
              <a:rPr lang="en-IN" smtClean="0"/>
              <a:t>02-03-2021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1421B86-F112-4CB0-A98D-72E52B8013CC}" type="slidenum">
              <a:rPr lang="en-IN" smtClean="0"/>
              <a:t>‹#›</a:t>
            </a:fld>
            <a:endParaRPr lang="en-IN"/>
          </a:p>
        </p:txBody>
      </p:sp>
    </p:spTree>
    <p:extLst>
      <p:ext uri="{BB962C8B-B14F-4D97-AF65-F5344CB8AC3E}">
        <p14:creationId xmlns:p14="http://schemas.microsoft.com/office/powerpoint/2010/main" val="10114977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76117" y="266700"/>
            <a:ext cx="4011084"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958850" y="273051"/>
            <a:ext cx="66611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876117" y="2438401"/>
            <a:ext cx="4011084"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1752BAD-9E26-4799-9EFA-B6C3D28ED267}" type="datetimeFigureOut">
              <a:rPr lang="en-IN" smtClean="0"/>
              <a:t>02-03-2021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421B86-F112-4CB0-A98D-72E52B8013CC}" type="slidenum">
              <a:rPr lang="en-IN" smtClean="0"/>
              <a:t>‹#›</a:t>
            </a:fld>
            <a:endParaRPr lang="en-IN"/>
          </a:p>
        </p:txBody>
      </p:sp>
    </p:spTree>
    <p:extLst>
      <p:ext uri="{BB962C8B-B14F-4D97-AF65-F5344CB8AC3E}">
        <p14:creationId xmlns:p14="http://schemas.microsoft.com/office/powerpoint/2010/main" val="12705615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39435" y="228600"/>
            <a:ext cx="7615765"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2010835" y="1143000"/>
            <a:ext cx="8072965"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239435" y="5810250"/>
            <a:ext cx="7615765"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1752BAD-9E26-4799-9EFA-B6C3D28ED267}" type="datetimeFigureOut">
              <a:rPr lang="en-IN" smtClean="0"/>
              <a:t>02-03-2021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1421B86-F112-4CB0-A98D-72E52B8013CC}" type="slidenum">
              <a:rPr lang="en-IN" smtClean="0"/>
              <a:t>‹#›</a:t>
            </a:fld>
            <a:endParaRPr lang="en-IN"/>
          </a:p>
        </p:txBody>
      </p:sp>
    </p:spTree>
    <p:extLst>
      <p:ext uri="{BB962C8B-B14F-4D97-AF65-F5344CB8AC3E}">
        <p14:creationId xmlns:p14="http://schemas.microsoft.com/office/powerpoint/2010/main" val="769788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0"/>
            <a:ext cx="109728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484463" y="6356351"/>
            <a:ext cx="2781300"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fld id="{21752BAD-9E26-4799-9EFA-B6C3D28ED267}" type="datetimeFigureOut">
              <a:rPr lang="en-IN" smtClean="0"/>
              <a:t>02-03-2021</a:t>
            </a:fld>
            <a:endParaRPr lang="en-IN"/>
          </a:p>
        </p:txBody>
      </p:sp>
      <p:sp>
        <p:nvSpPr>
          <p:cNvPr id="5" name="Footer Placeholder 4"/>
          <p:cNvSpPr>
            <a:spLocks noGrp="1"/>
          </p:cNvSpPr>
          <p:nvPr>
            <p:ph type="ftr" sz="quarter" idx="3"/>
          </p:nvPr>
        </p:nvSpPr>
        <p:spPr>
          <a:xfrm>
            <a:off x="878887" y="6356351"/>
            <a:ext cx="3797300"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IN"/>
          </a:p>
        </p:txBody>
      </p:sp>
      <p:sp>
        <p:nvSpPr>
          <p:cNvPr id="6" name="Slide Number Placeholder 5"/>
          <p:cNvSpPr>
            <a:spLocks noGrp="1"/>
          </p:cNvSpPr>
          <p:nvPr>
            <p:ph type="sldNum" sz="quarter" idx="4"/>
          </p:nvPr>
        </p:nvSpPr>
        <p:spPr>
          <a:xfrm>
            <a:off x="11391038" y="6356351"/>
            <a:ext cx="749300"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51421B86-F112-4CB0-A98D-72E52B8013CC}" type="slidenum">
              <a:rPr lang="en-IN" smtClean="0"/>
              <a:t>‹#›</a:t>
            </a:fld>
            <a:endParaRPr lang="en-IN"/>
          </a:p>
        </p:txBody>
      </p:sp>
      <p:sp>
        <p:nvSpPr>
          <p:cNvPr id="7" name="Oval 6"/>
          <p:cNvSpPr/>
          <p:nvPr/>
        </p:nvSpPr>
        <p:spPr>
          <a:xfrm>
            <a:off x="11277014" y="6499384"/>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8" name="Oval 7"/>
          <p:cNvSpPr/>
          <p:nvPr/>
        </p:nvSpPr>
        <p:spPr>
          <a:xfrm>
            <a:off x="758826" y="6499384"/>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8685578"/>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Lst>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wrike.com/project-management-guide/faq/what-is-cost-in-project-management/" TargetMode="External"/><Relationship Id="rId2" Type="http://schemas.openxmlformats.org/officeDocument/2006/relationships/hyperlink" Target="https://www.wrike.com/project-management-guide/glossary/#allocation" TargetMode="External"/><Relationship Id="rId1" Type="http://schemas.openxmlformats.org/officeDocument/2006/relationships/slideLayout" Target="../slideLayouts/slideLayout2.xml"/><Relationship Id="rId4" Type="http://schemas.openxmlformats.org/officeDocument/2006/relationships/hyperlink" Target="https://www.wrike.com/project-management-guide/project-lifecycle/#the-planning-phase"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2">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ctrTitle"/>
          </p:nvPr>
        </p:nvSpPr>
        <p:spPr>
          <a:xfrm>
            <a:off x="1440075" y="823937"/>
            <a:ext cx="9311849" cy="2461504"/>
          </a:xfrm>
        </p:spPr>
        <p:txBody>
          <a:bodyPr>
            <a:normAutofit/>
          </a:bodyPr>
          <a:lstStyle/>
          <a:p>
            <a:r>
              <a:rPr lang="en-US" sz="4000" b="1" dirty="0"/>
              <a:t>RESTAURANT FOOD ORDERING SYSTEM</a:t>
            </a:r>
            <a:endParaRPr lang="en-US" sz="4000" dirty="0"/>
          </a:p>
        </p:txBody>
      </p:sp>
      <p:sp>
        <p:nvSpPr>
          <p:cNvPr id="3" name="Subtitle 2">
            <a:extLst>
              <a:ext uri="{FF2B5EF4-FFF2-40B4-BE49-F238E27FC236}">
                <a16:creationId xmlns:a16="http://schemas.microsoft.com/office/drawing/2014/main" id="{66CBB618-D822-4C25-B8B8-6F165AAF9046}"/>
              </a:ext>
            </a:extLst>
          </p:cNvPr>
          <p:cNvSpPr>
            <a:spLocks noGrp="1"/>
          </p:cNvSpPr>
          <p:nvPr>
            <p:ph type="subTitle" idx="1"/>
          </p:nvPr>
        </p:nvSpPr>
        <p:spPr>
          <a:xfrm>
            <a:off x="4621162" y="4431761"/>
            <a:ext cx="6857322" cy="1034974"/>
          </a:xfrm>
        </p:spPr>
        <p:txBody>
          <a:bodyPr>
            <a:noAutofit/>
          </a:bodyPr>
          <a:lstStyle/>
          <a:p>
            <a:pPr marL="285750" indent="-285750" algn="r">
              <a:spcAft>
                <a:spcPts val="600"/>
              </a:spcAft>
              <a:buFontTx/>
              <a:buChar char="-"/>
            </a:pPr>
            <a:r>
              <a:rPr lang="en-US" b="1" dirty="0" err="1"/>
              <a:t>Pranit</a:t>
            </a:r>
            <a:r>
              <a:rPr lang="en-US" b="1" dirty="0"/>
              <a:t> </a:t>
            </a:r>
            <a:r>
              <a:rPr lang="en-US" b="1" dirty="0" err="1"/>
              <a:t>Tandon</a:t>
            </a:r>
            <a:r>
              <a:rPr lang="en-US" b="1" dirty="0"/>
              <a:t>: RA1911028010014</a:t>
            </a:r>
          </a:p>
          <a:p>
            <a:pPr algn="r">
              <a:spcAft>
                <a:spcPts val="600"/>
              </a:spcAft>
            </a:pPr>
            <a:r>
              <a:rPr lang="en-US" b="1" dirty="0"/>
              <a:t>-</a:t>
            </a:r>
            <a:r>
              <a:rPr lang="en-US" b="1" dirty="0" err="1"/>
              <a:t>Aranya</a:t>
            </a:r>
            <a:r>
              <a:rPr lang="en-US" b="1" dirty="0"/>
              <a:t> Singh Chauhan: RA1911028010008</a:t>
            </a:r>
          </a:p>
        </p:txBody>
      </p:sp>
    </p:spTree>
    <p:extLst>
      <p:ext uri="{BB962C8B-B14F-4D97-AF65-F5344CB8AC3E}">
        <p14:creationId xmlns:p14="http://schemas.microsoft.com/office/powerpoint/2010/main" val="40251850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44292-0631-4E52-AD17-5CA7D2B4340B}"/>
              </a:ext>
            </a:extLst>
          </p:cNvPr>
          <p:cNvSpPr>
            <a:spLocks noGrp="1"/>
          </p:cNvSpPr>
          <p:nvPr>
            <p:ph type="title"/>
          </p:nvPr>
        </p:nvSpPr>
        <p:spPr/>
        <p:txBody>
          <a:bodyPr>
            <a:normAutofit/>
          </a:bodyPr>
          <a:lstStyle/>
          <a:p>
            <a:r>
              <a:rPr lang="en-IN" sz="4000" dirty="0"/>
              <a:t>EFFORT AND COST ESTIMATION</a:t>
            </a:r>
          </a:p>
        </p:txBody>
      </p:sp>
      <p:graphicFrame>
        <p:nvGraphicFramePr>
          <p:cNvPr id="3" name="Table 2">
            <a:extLst>
              <a:ext uri="{FF2B5EF4-FFF2-40B4-BE49-F238E27FC236}">
                <a16:creationId xmlns:a16="http://schemas.microsoft.com/office/drawing/2014/main" id="{0F5A1ACA-062B-4A65-9443-E336797127A4}"/>
              </a:ext>
            </a:extLst>
          </p:cNvPr>
          <p:cNvGraphicFramePr>
            <a:graphicFrameLocks noGrp="1"/>
          </p:cNvGraphicFramePr>
          <p:nvPr>
            <p:extLst>
              <p:ext uri="{D42A27DB-BD31-4B8C-83A1-F6EECF244321}">
                <p14:modId xmlns:p14="http://schemas.microsoft.com/office/powerpoint/2010/main" val="142519052"/>
              </p:ext>
            </p:extLst>
          </p:nvPr>
        </p:nvGraphicFramePr>
        <p:xfrm>
          <a:off x="729551" y="1847665"/>
          <a:ext cx="10732898" cy="4785892"/>
        </p:xfrm>
        <a:graphic>
          <a:graphicData uri="http://schemas.openxmlformats.org/drawingml/2006/table">
            <a:tbl>
              <a:tblPr bandRow="1">
                <a:tableStyleId>{5C22544A-7EE6-4342-B048-85BDC9FD1C3A}</a:tableStyleId>
              </a:tblPr>
              <a:tblGrid>
                <a:gridCol w="2712684">
                  <a:extLst>
                    <a:ext uri="{9D8B030D-6E8A-4147-A177-3AD203B41FA5}">
                      <a16:colId xmlns:a16="http://schemas.microsoft.com/office/drawing/2014/main" val="2944961373"/>
                    </a:ext>
                  </a:extLst>
                </a:gridCol>
                <a:gridCol w="2676974">
                  <a:extLst>
                    <a:ext uri="{9D8B030D-6E8A-4147-A177-3AD203B41FA5}">
                      <a16:colId xmlns:a16="http://schemas.microsoft.com/office/drawing/2014/main" val="2679785527"/>
                    </a:ext>
                  </a:extLst>
                </a:gridCol>
                <a:gridCol w="2925038">
                  <a:extLst>
                    <a:ext uri="{9D8B030D-6E8A-4147-A177-3AD203B41FA5}">
                      <a16:colId xmlns:a16="http://schemas.microsoft.com/office/drawing/2014/main" val="203353805"/>
                    </a:ext>
                  </a:extLst>
                </a:gridCol>
                <a:gridCol w="2418202">
                  <a:extLst>
                    <a:ext uri="{9D8B030D-6E8A-4147-A177-3AD203B41FA5}">
                      <a16:colId xmlns:a16="http://schemas.microsoft.com/office/drawing/2014/main" val="2216554934"/>
                    </a:ext>
                  </a:extLst>
                </a:gridCol>
              </a:tblGrid>
              <a:tr h="389296">
                <a:tc>
                  <a:txBody>
                    <a:bodyPr/>
                    <a:lstStyle/>
                    <a:p>
                      <a:pPr>
                        <a:lnSpc>
                          <a:spcPct val="150000"/>
                        </a:lnSpc>
                        <a:spcAft>
                          <a:spcPts val="1000"/>
                        </a:spcAft>
                      </a:pPr>
                      <a:r>
                        <a:rPr lang="en-US" sz="1600" b="1" u="sng" kern="1200" dirty="0">
                          <a:solidFill>
                            <a:schemeClr val="tx1">
                              <a:lumMod val="50000"/>
                              <a:lumOff val="50000"/>
                            </a:schemeClr>
                          </a:solidFill>
                          <a:latin typeface="Calibri" panose="020F0502020204030204" pitchFamily="34" charset="0"/>
                          <a:ea typeface="+mn-ea"/>
                          <a:cs typeface="Calibri" panose="020F0502020204030204" pitchFamily="34" charset="0"/>
                        </a:rPr>
                        <a:t>Activity Description</a:t>
                      </a:r>
                      <a:endParaRPr lang="en-IN" sz="1600" b="1" u="sng"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b="1" u="sng" kern="1200">
                          <a:solidFill>
                            <a:schemeClr val="tx1">
                              <a:lumMod val="50000"/>
                              <a:lumOff val="50000"/>
                            </a:schemeClr>
                          </a:solidFill>
                          <a:latin typeface="Calibri" panose="020F0502020204030204" pitchFamily="34" charset="0"/>
                          <a:ea typeface="+mn-ea"/>
                          <a:cs typeface="Calibri" panose="020F0502020204030204" pitchFamily="34" charset="0"/>
                        </a:rPr>
                        <a:t>Subtask Description</a:t>
                      </a:r>
                      <a:endParaRPr lang="en-IN" sz="1600" b="1" u="sng"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b="1" u="sng" kern="1200">
                          <a:solidFill>
                            <a:schemeClr val="tx1">
                              <a:lumMod val="50000"/>
                              <a:lumOff val="50000"/>
                            </a:schemeClr>
                          </a:solidFill>
                          <a:latin typeface="Calibri" panose="020F0502020204030204" pitchFamily="34" charset="0"/>
                          <a:ea typeface="+mn-ea"/>
                          <a:cs typeface="Calibri" panose="020F0502020204030204" pitchFamily="34" charset="0"/>
                        </a:rPr>
                        <a:t>Effort (in hours/per day or week)</a:t>
                      </a:r>
                      <a:endParaRPr lang="en-IN" sz="1600" b="1" u="sng"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b="1" u="sng" kern="1200" dirty="0">
                          <a:solidFill>
                            <a:schemeClr val="tx1">
                              <a:lumMod val="50000"/>
                              <a:lumOff val="50000"/>
                            </a:schemeClr>
                          </a:solidFill>
                          <a:latin typeface="Calibri" panose="020F0502020204030204" pitchFamily="34" charset="0"/>
                          <a:ea typeface="+mn-ea"/>
                          <a:cs typeface="Calibri" panose="020F0502020204030204" pitchFamily="34" charset="0"/>
                        </a:rPr>
                        <a:t>Cost (in INR/per month)</a:t>
                      </a:r>
                      <a:endParaRPr lang="en-IN" sz="1600" b="1" u="sng"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extLst>
                  <a:ext uri="{0D108BD9-81ED-4DB2-BD59-A6C34878D82A}">
                    <a16:rowId xmlns:a16="http://schemas.microsoft.com/office/drawing/2014/main" val="3050387135"/>
                  </a:ext>
                </a:extLst>
              </a:tr>
              <a:tr h="1425111">
                <a:tc>
                  <a:txBody>
                    <a:bodyPr/>
                    <a:lstStyle/>
                    <a:p>
                      <a:pP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Software</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p>
                      <a:pP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Development</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To create desktop level website using HTML, CSS, CPP and MySQL</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gn="ct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6 - 8</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Full Stack-85K </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Frontend-50K</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Backend-45K</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extLst>
                  <a:ext uri="{0D108BD9-81ED-4DB2-BD59-A6C34878D82A}">
                    <a16:rowId xmlns:a16="http://schemas.microsoft.com/office/drawing/2014/main" val="1682142423"/>
                  </a:ext>
                </a:extLst>
              </a:tr>
              <a:tr h="1546374">
                <a:tc>
                  <a:txBody>
                    <a:bodyPr/>
                    <a:lstStyle/>
                    <a:p>
                      <a:pP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Research and Development</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Evaluation of software technology trends and incorporating them with updates and patches</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gn="ct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4</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For Research - 80K</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For Rolling out patches/updates – 50K</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extLst>
                  <a:ext uri="{0D108BD9-81ED-4DB2-BD59-A6C34878D82A}">
                    <a16:rowId xmlns:a16="http://schemas.microsoft.com/office/drawing/2014/main" val="2826046792"/>
                  </a:ext>
                </a:extLst>
              </a:tr>
              <a:tr h="1425111">
                <a:tc>
                  <a:txBody>
                    <a:bodyPr/>
                    <a:lstStyle/>
                    <a:p>
                      <a:pP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Data Analytics</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Administrator of Data, Database Management, Evaluating trends in data</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gn="ct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10</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algn="ct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With shifts</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Data Analyst-100K</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Data Scientist-90K</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Database Manager-80K</a:t>
                      </a:r>
                    </a:p>
                  </a:txBody>
                  <a:tcPr marL="33558" marR="33558" marT="0" marB="0"/>
                </a:tc>
                <a:extLst>
                  <a:ext uri="{0D108BD9-81ED-4DB2-BD59-A6C34878D82A}">
                    <a16:rowId xmlns:a16="http://schemas.microsoft.com/office/drawing/2014/main" val="2012362390"/>
                  </a:ext>
                </a:extLst>
              </a:tr>
            </a:tbl>
          </a:graphicData>
        </a:graphic>
      </p:graphicFrame>
    </p:spTree>
    <p:extLst>
      <p:ext uri="{BB962C8B-B14F-4D97-AF65-F5344CB8AC3E}">
        <p14:creationId xmlns:p14="http://schemas.microsoft.com/office/powerpoint/2010/main" val="30029565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0D7D8F78-A469-4A5D-9A9D-68ACB22F95B4}"/>
              </a:ext>
            </a:extLst>
          </p:cNvPr>
          <p:cNvGraphicFramePr>
            <a:graphicFrameLocks noGrp="1"/>
          </p:cNvGraphicFramePr>
          <p:nvPr>
            <p:extLst>
              <p:ext uri="{D42A27DB-BD31-4B8C-83A1-F6EECF244321}">
                <p14:modId xmlns:p14="http://schemas.microsoft.com/office/powerpoint/2010/main" val="2398087608"/>
              </p:ext>
            </p:extLst>
          </p:nvPr>
        </p:nvGraphicFramePr>
        <p:xfrm>
          <a:off x="728133" y="1575437"/>
          <a:ext cx="10735733" cy="4060591"/>
        </p:xfrm>
        <a:graphic>
          <a:graphicData uri="http://schemas.openxmlformats.org/drawingml/2006/table">
            <a:tbl>
              <a:tblPr bandRow="1">
                <a:tableStyleId>{5C22544A-7EE6-4342-B048-85BDC9FD1C3A}</a:tableStyleId>
              </a:tblPr>
              <a:tblGrid>
                <a:gridCol w="2713401">
                  <a:extLst>
                    <a:ext uri="{9D8B030D-6E8A-4147-A177-3AD203B41FA5}">
                      <a16:colId xmlns:a16="http://schemas.microsoft.com/office/drawing/2014/main" val="871476673"/>
                    </a:ext>
                  </a:extLst>
                </a:gridCol>
                <a:gridCol w="2677681">
                  <a:extLst>
                    <a:ext uri="{9D8B030D-6E8A-4147-A177-3AD203B41FA5}">
                      <a16:colId xmlns:a16="http://schemas.microsoft.com/office/drawing/2014/main" val="4182426266"/>
                    </a:ext>
                  </a:extLst>
                </a:gridCol>
                <a:gridCol w="2668158">
                  <a:extLst>
                    <a:ext uri="{9D8B030D-6E8A-4147-A177-3AD203B41FA5}">
                      <a16:colId xmlns:a16="http://schemas.microsoft.com/office/drawing/2014/main" val="3794004098"/>
                    </a:ext>
                  </a:extLst>
                </a:gridCol>
                <a:gridCol w="2676493">
                  <a:extLst>
                    <a:ext uri="{9D8B030D-6E8A-4147-A177-3AD203B41FA5}">
                      <a16:colId xmlns:a16="http://schemas.microsoft.com/office/drawing/2014/main" val="25543086"/>
                    </a:ext>
                  </a:extLst>
                </a:gridCol>
              </a:tblGrid>
              <a:tr h="744466">
                <a:tc>
                  <a:txBody>
                    <a:bodyPr/>
                    <a:lstStyle/>
                    <a:p>
                      <a:pP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System Maintenance </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Weekly website maintenance check</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gn="ct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6 hours a week</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Web developer-10K</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extLst>
                  <a:ext uri="{0D108BD9-81ED-4DB2-BD59-A6C34878D82A}">
                    <a16:rowId xmlns:a16="http://schemas.microsoft.com/office/drawing/2014/main" val="701204348"/>
                  </a:ext>
                </a:extLst>
              </a:tr>
              <a:tr h="2241575">
                <a:tc>
                  <a:txBody>
                    <a:bodyPr/>
                    <a:lstStyle/>
                    <a:p>
                      <a:pPr marL="0" lvl="0" indent="0" algn="l" defTabSz="914400" rtl="0" eaLnBrk="1" latinLnBrk="0" hangingPunct="1">
                        <a:lnSpc>
                          <a:spcPct val="115000"/>
                        </a:lnSpc>
                        <a:spcBef>
                          <a:spcPct val="20000"/>
                        </a:spcBef>
                        <a:spcAft>
                          <a:spcPts val="1000"/>
                        </a:spcAft>
                        <a:buFont typeface="+mj-lt"/>
                        <a:buNone/>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Licensing/ Trademarks/ Copyrighting</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marL="342900" lvl="0" indent="-342900" algn="l" defTabSz="914400" rtl="0" eaLnBrk="1" latinLnBrk="0" hangingPunct="1">
                        <a:lnSpc>
                          <a:spcPct val="115000"/>
                        </a:lnSpc>
                        <a:spcBef>
                          <a:spcPct val="20000"/>
                        </a:spcBef>
                        <a:spcAft>
                          <a:spcPts val="1000"/>
                        </a:spcAft>
                        <a:buFont typeface="+mj-lt"/>
                        <a:buAutoNum type="arabicPeriod"/>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Database</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marL="342900" lvl="0" indent="-342900" algn="l" defTabSz="914400" rtl="0" eaLnBrk="1" latinLnBrk="0" hangingPunct="1">
                        <a:lnSpc>
                          <a:spcPct val="115000"/>
                        </a:lnSpc>
                        <a:spcBef>
                          <a:spcPct val="20000"/>
                        </a:spcBef>
                        <a:spcAft>
                          <a:spcPts val="1000"/>
                        </a:spcAft>
                        <a:buFont typeface="+mj-lt"/>
                        <a:buAutoNum type="arabicPeriod"/>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IDE</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marL="342900" lvl="0" indent="-342900" algn="l" defTabSz="914400" rtl="0" eaLnBrk="1" latinLnBrk="0" hangingPunct="1">
                        <a:lnSpc>
                          <a:spcPct val="115000"/>
                        </a:lnSpc>
                        <a:spcBef>
                          <a:spcPct val="20000"/>
                        </a:spcBef>
                        <a:spcAft>
                          <a:spcPts val="1000"/>
                        </a:spcAft>
                        <a:buFont typeface="+mj-lt"/>
                        <a:buAutoNum type="arabicPeriod"/>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Server</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marL="342900" lvl="0" indent="-342900" algn="l" defTabSz="914400" rtl="0" eaLnBrk="1" latinLnBrk="0" hangingPunct="1">
                        <a:lnSpc>
                          <a:spcPct val="115000"/>
                        </a:lnSpc>
                        <a:spcBef>
                          <a:spcPct val="20000"/>
                        </a:spcBef>
                        <a:spcAft>
                          <a:spcPts val="1000"/>
                        </a:spcAft>
                        <a:buFont typeface="+mj-lt"/>
                        <a:buAutoNum type="arabicPeriod"/>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Terms Trademarking</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marL="342900" lvl="0" indent="-342900" algn="l" defTabSz="914400" rtl="0" eaLnBrk="1" latinLnBrk="0" hangingPunct="1">
                        <a:lnSpc>
                          <a:spcPct val="115000"/>
                        </a:lnSpc>
                        <a:spcBef>
                          <a:spcPct val="20000"/>
                        </a:spcBef>
                        <a:spcAft>
                          <a:spcPts val="1000"/>
                        </a:spcAft>
                        <a:buFont typeface="+mj-lt"/>
                        <a:buAutoNum type="arabicPeriod"/>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Copyrighting</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gn="ct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All time</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1.5L (one time)</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extLst>
                  <a:ext uri="{0D108BD9-81ED-4DB2-BD59-A6C34878D82A}">
                    <a16:rowId xmlns:a16="http://schemas.microsoft.com/office/drawing/2014/main" val="2731209637"/>
                  </a:ext>
                </a:extLst>
              </a:tr>
              <a:tr h="1074550">
                <a:tc>
                  <a:txBody>
                    <a:bodyPr/>
                    <a:lstStyle/>
                    <a:p>
                      <a:pPr>
                        <a:lnSpc>
                          <a:spcPct val="150000"/>
                        </a:lnSpc>
                        <a:spcAft>
                          <a:spcPts val="1000"/>
                        </a:spcAft>
                      </a:pPr>
                      <a:r>
                        <a:rPr lang="en-US" sz="1600" kern="1200">
                          <a:solidFill>
                            <a:schemeClr val="tx1">
                              <a:lumMod val="50000"/>
                              <a:lumOff val="50000"/>
                            </a:schemeClr>
                          </a:solidFill>
                          <a:latin typeface="Calibri" panose="020F0502020204030204" pitchFamily="34" charset="0"/>
                          <a:ea typeface="+mn-ea"/>
                          <a:cs typeface="Calibri" panose="020F0502020204030204" pitchFamily="34" charset="0"/>
                        </a:rPr>
                        <a:t>Marketing</a:t>
                      </a:r>
                      <a:endParaRPr lang="en-IN" sz="16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15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Advertisements, Public Relations</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gn="ct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8-10</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p>
                      <a:pPr algn="ct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On requirement</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tc>
                  <a:txBody>
                    <a:bodyPr/>
                    <a:lstStyle/>
                    <a:p>
                      <a:pPr>
                        <a:lnSpc>
                          <a:spcPct val="150000"/>
                        </a:lnSpc>
                        <a:spcAft>
                          <a:spcPts val="1000"/>
                        </a:spcAft>
                      </a:pPr>
                      <a:r>
                        <a:rPr lang="en-US" sz="1600" kern="1200" dirty="0">
                          <a:solidFill>
                            <a:schemeClr val="tx1">
                              <a:lumMod val="50000"/>
                              <a:lumOff val="50000"/>
                            </a:schemeClr>
                          </a:solidFill>
                          <a:latin typeface="Calibri" panose="020F0502020204030204" pitchFamily="34" charset="0"/>
                          <a:ea typeface="+mn-ea"/>
                          <a:cs typeface="Calibri" panose="020F0502020204030204" pitchFamily="34" charset="0"/>
                        </a:rPr>
                        <a:t>80K</a:t>
                      </a:r>
                      <a:endParaRPr lang="en-IN" sz="16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33558" marR="33558" marT="0" marB="0"/>
                </a:tc>
                <a:extLst>
                  <a:ext uri="{0D108BD9-81ED-4DB2-BD59-A6C34878D82A}">
                    <a16:rowId xmlns:a16="http://schemas.microsoft.com/office/drawing/2014/main" val="3886906695"/>
                  </a:ext>
                </a:extLst>
              </a:tr>
            </a:tbl>
          </a:graphicData>
        </a:graphic>
      </p:graphicFrame>
    </p:spTree>
    <p:extLst>
      <p:ext uri="{BB962C8B-B14F-4D97-AF65-F5344CB8AC3E}">
        <p14:creationId xmlns:p14="http://schemas.microsoft.com/office/powerpoint/2010/main" val="1897375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44292-0631-4E52-AD17-5CA7D2B4340B}"/>
              </a:ext>
            </a:extLst>
          </p:cNvPr>
          <p:cNvSpPr>
            <a:spLocks noGrp="1"/>
          </p:cNvSpPr>
          <p:nvPr>
            <p:ph type="title"/>
          </p:nvPr>
        </p:nvSpPr>
        <p:spPr/>
        <p:txBody>
          <a:bodyPr>
            <a:normAutofit/>
          </a:bodyPr>
          <a:lstStyle/>
          <a:p>
            <a:r>
              <a:rPr lang="en-IN" sz="4000" dirty="0"/>
              <a:t>INFRASTRUCTURE COST</a:t>
            </a:r>
          </a:p>
        </p:txBody>
      </p:sp>
      <p:graphicFrame>
        <p:nvGraphicFramePr>
          <p:cNvPr id="5" name="Table 4">
            <a:extLst>
              <a:ext uri="{FF2B5EF4-FFF2-40B4-BE49-F238E27FC236}">
                <a16:creationId xmlns:a16="http://schemas.microsoft.com/office/drawing/2014/main" id="{933C3C6C-8B31-4283-9BEB-60B6D067414E}"/>
              </a:ext>
            </a:extLst>
          </p:cNvPr>
          <p:cNvGraphicFramePr>
            <a:graphicFrameLocks noGrp="1"/>
          </p:cNvGraphicFramePr>
          <p:nvPr>
            <p:extLst>
              <p:ext uri="{D42A27DB-BD31-4B8C-83A1-F6EECF244321}">
                <p14:modId xmlns:p14="http://schemas.microsoft.com/office/powerpoint/2010/main" val="3243519957"/>
              </p:ext>
            </p:extLst>
          </p:nvPr>
        </p:nvGraphicFramePr>
        <p:xfrm>
          <a:off x="2044931" y="2543694"/>
          <a:ext cx="8102138" cy="2942706"/>
        </p:xfrm>
        <a:graphic>
          <a:graphicData uri="http://schemas.openxmlformats.org/drawingml/2006/table">
            <a:tbl>
              <a:tblPr>
                <a:tableStyleId>{5C22544A-7EE6-4342-B048-85BDC9FD1C3A}</a:tableStyleId>
              </a:tblPr>
              <a:tblGrid>
                <a:gridCol w="2527069">
                  <a:extLst>
                    <a:ext uri="{9D8B030D-6E8A-4147-A177-3AD203B41FA5}">
                      <a16:colId xmlns:a16="http://schemas.microsoft.com/office/drawing/2014/main" val="3407427463"/>
                    </a:ext>
                  </a:extLst>
                </a:gridCol>
                <a:gridCol w="1219200">
                  <a:extLst>
                    <a:ext uri="{9D8B030D-6E8A-4147-A177-3AD203B41FA5}">
                      <a16:colId xmlns:a16="http://schemas.microsoft.com/office/drawing/2014/main" val="3889748472"/>
                    </a:ext>
                  </a:extLst>
                </a:gridCol>
                <a:gridCol w="1878676">
                  <a:extLst>
                    <a:ext uri="{9D8B030D-6E8A-4147-A177-3AD203B41FA5}">
                      <a16:colId xmlns:a16="http://schemas.microsoft.com/office/drawing/2014/main" val="1633526954"/>
                    </a:ext>
                  </a:extLst>
                </a:gridCol>
                <a:gridCol w="2477193">
                  <a:extLst>
                    <a:ext uri="{9D8B030D-6E8A-4147-A177-3AD203B41FA5}">
                      <a16:colId xmlns:a16="http://schemas.microsoft.com/office/drawing/2014/main" val="3688559018"/>
                    </a:ext>
                  </a:extLst>
                </a:gridCol>
              </a:tblGrid>
              <a:tr h="826861">
                <a:tc>
                  <a:txBody>
                    <a:bodyPr/>
                    <a:lstStyle/>
                    <a:p>
                      <a:pPr algn="ctr">
                        <a:lnSpc>
                          <a:spcPct val="115000"/>
                        </a:lnSpc>
                        <a:spcAft>
                          <a:spcPts val="1000"/>
                        </a:spcAft>
                      </a:pPr>
                      <a:r>
                        <a:rPr lang="en-US" sz="1800" b="1" u="sng" kern="1200" dirty="0">
                          <a:solidFill>
                            <a:schemeClr val="tx1">
                              <a:lumMod val="50000"/>
                              <a:lumOff val="50000"/>
                            </a:schemeClr>
                          </a:solidFill>
                          <a:latin typeface="Calibri" panose="020F0502020204030204" pitchFamily="34" charset="0"/>
                          <a:ea typeface="+mn-ea"/>
                          <a:cs typeface="Calibri" panose="020F0502020204030204" pitchFamily="34" charset="0"/>
                        </a:rPr>
                        <a:t>Infrastructure Requirement</a:t>
                      </a:r>
                      <a:endParaRPr lang="en-IN" sz="1800" b="1" u="sng"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gn="ctr">
                        <a:lnSpc>
                          <a:spcPct val="115000"/>
                        </a:lnSpc>
                        <a:spcAft>
                          <a:spcPts val="1000"/>
                        </a:spcAft>
                      </a:pPr>
                      <a:r>
                        <a:rPr lang="en-US" sz="1800" b="1" u="sng" kern="1200" dirty="0">
                          <a:solidFill>
                            <a:schemeClr val="tx1">
                              <a:lumMod val="50000"/>
                              <a:lumOff val="50000"/>
                            </a:schemeClr>
                          </a:solidFill>
                          <a:latin typeface="Calibri" panose="020F0502020204030204" pitchFamily="34" charset="0"/>
                          <a:ea typeface="+mn-ea"/>
                          <a:cs typeface="Calibri" panose="020F0502020204030204" pitchFamily="34" charset="0"/>
                        </a:rPr>
                        <a:t>Qty</a:t>
                      </a:r>
                      <a:endParaRPr lang="en-IN" sz="1800" b="1" u="sng"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gn="ctr">
                        <a:lnSpc>
                          <a:spcPct val="115000"/>
                        </a:lnSpc>
                        <a:spcAft>
                          <a:spcPts val="1000"/>
                        </a:spcAft>
                      </a:pPr>
                      <a:r>
                        <a:rPr lang="en-US" sz="1800" b="1" u="sng" kern="1200" dirty="0">
                          <a:solidFill>
                            <a:schemeClr val="tx1">
                              <a:lumMod val="50000"/>
                              <a:lumOff val="50000"/>
                            </a:schemeClr>
                          </a:solidFill>
                          <a:latin typeface="Calibri" panose="020F0502020204030204" pitchFamily="34" charset="0"/>
                          <a:ea typeface="+mn-ea"/>
                          <a:cs typeface="Calibri" panose="020F0502020204030204" pitchFamily="34" charset="0"/>
                        </a:rPr>
                        <a:t>Cost per Qty</a:t>
                      </a:r>
                      <a:endParaRPr lang="en-IN" sz="1800" b="1" u="sng"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gn="ctr">
                        <a:lnSpc>
                          <a:spcPct val="115000"/>
                        </a:lnSpc>
                        <a:spcAft>
                          <a:spcPts val="1000"/>
                        </a:spcAft>
                      </a:pPr>
                      <a:r>
                        <a:rPr lang="en-US" sz="1800" b="1" u="sng" kern="1200" dirty="0">
                          <a:solidFill>
                            <a:schemeClr val="tx1">
                              <a:lumMod val="50000"/>
                              <a:lumOff val="50000"/>
                            </a:schemeClr>
                          </a:solidFill>
                          <a:latin typeface="Calibri" panose="020F0502020204030204" pitchFamily="34" charset="0"/>
                          <a:ea typeface="+mn-ea"/>
                          <a:cs typeface="Calibri" panose="020F0502020204030204" pitchFamily="34" charset="0"/>
                        </a:rPr>
                        <a:t>Cost per Item</a:t>
                      </a:r>
                      <a:endParaRPr lang="en-IN" sz="1800" b="1" u="sng"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extLst>
                  <a:ext uri="{0D108BD9-81ED-4DB2-BD59-A6C34878D82A}">
                    <a16:rowId xmlns:a16="http://schemas.microsoft.com/office/drawing/2014/main" val="671862307"/>
                  </a:ext>
                </a:extLst>
              </a:tr>
              <a:tr h="502156">
                <a:tc>
                  <a:txBody>
                    <a:bodyPr/>
                    <a:lstStyle/>
                    <a:p>
                      <a:pPr>
                        <a:lnSpc>
                          <a:spcPct val="115000"/>
                        </a:lnSpc>
                        <a:spcAft>
                          <a:spcPts val="1000"/>
                        </a:spcAft>
                      </a:pPr>
                      <a:r>
                        <a:rPr lang="en-US" sz="1800" kern="1200">
                          <a:solidFill>
                            <a:schemeClr val="tx1">
                              <a:lumMod val="50000"/>
                              <a:lumOff val="50000"/>
                            </a:schemeClr>
                          </a:solidFill>
                          <a:latin typeface="Calibri" panose="020F0502020204030204" pitchFamily="34" charset="0"/>
                          <a:ea typeface="+mn-ea"/>
                          <a:cs typeface="Calibri" panose="020F0502020204030204" pitchFamily="34" charset="0"/>
                        </a:rPr>
                        <a:t>Domain Rights </a:t>
                      </a:r>
                      <a:endParaRPr lang="en-IN" sz="18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gn="ctr">
                        <a:lnSpc>
                          <a:spcPct val="115000"/>
                        </a:lnSpc>
                        <a:spcAft>
                          <a:spcPts val="1000"/>
                        </a:spcAft>
                      </a:pPr>
                      <a:r>
                        <a:rPr lang="en-US" sz="1800" kern="1200">
                          <a:solidFill>
                            <a:schemeClr val="tx1">
                              <a:lumMod val="50000"/>
                              <a:lumOff val="50000"/>
                            </a:schemeClr>
                          </a:solidFill>
                          <a:latin typeface="Calibri" panose="020F0502020204030204" pitchFamily="34" charset="0"/>
                          <a:ea typeface="+mn-ea"/>
                          <a:cs typeface="Calibri" panose="020F0502020204030204" pitchFamily="34" charset="0"/>
                        </a:rPr>
                        <a:t>1</a:t>
                      </a:r>
                      <a:endParaRPr lang="en-IN" sz="18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nSpc>
                          <a:spcPct val="115000"/>
                        </a:lnSpc>
                        <a:spcAft>
                          <a:spcPts val="1000"/>
                        </a:spcAft>
                      </a:pPr>
                      <a:r>
                        <a:rPr lang="en-US" sz="1800" kern="1200" dirty="0">
                          <a:solidFill>
                            <a:schemeClr val="tx1">
                              <a:lumMod val="50000"/>
                              <a:lumOff val="50000"/>
                            </a:schemeClr>
                          </a:solidFill>
                          <a:latin typeface="Calibri" panose="020F0502020204030204" pitchFamily="34" charset="0"/>
                          <a:ea typeface="+mn-ea"/>
                          <a:cs typeface="Calibri" panose="020F0502020204030204" pitchFamily="34" charset="0"/>
                        </a:rPr>
                        <a:t> 2 - 5k</a:t>
                      </a:r>
                      <a:endParaRPr lang="en-IN" sz="18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nSpc>
                          <a:spcPct val="115000"/>
                        </a:lnSpc>
                        <a:spcAft>
                          <a:spcPts val="1000"/>
                        </a:spcAft>
                      </a:pPr>
                      <a:r>
                        <a:rPr lang="en-US" sz="1800" kern="1200">
                          <a:solidFill>
                            <a:schemeClr val="tx1">
                              <a:lumMod val="50000"/>
                              <a:lumOff val="50000"/>
                            </a:schemeClr>
                          </a:solidFill>
                          <a:latin typeface="Calibri" panose="020F0502020204030204" pitchFamily="34" charset="0"/>
                          <a:ea typeface="+mn-ea"/>
                          <a:cs typeface="Calibri" panose="020F0502020204030204" pitchFamily="34" charset="0"/>
                        </a:rPr>
                        <a:t>2 - 5k</a:t>
                      </a:r>
                      <a:endParaRPr lang="en-IN" sz="18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extLst>
                  <a:ext uri="{0D108BD9-81ED-4DB2-BD59-A6C34878D82A}">
                    <a16:rowId xmlns:a16="http://schemas.microsoft.com/office/drawing/2014/main" val="828910827"/>
                  </a:ext>
                </a:extLst>
              </a:tr>
              <a:tr h="815667">
                <a:tc>
                  <a:txBody>
                    <a:bodyPr/>
                    <a:lstStyle/>
                    <a:p>
                      <a:pPr>
                        <a:lnSpc>
                          <a:spcPct val="115000"/>
                        </a:lnSpc>
                        <a:spcAft>
                          <a:spcPts val="1000"/>
                        </a:spcAft>
                      </a:pPr>
                      <a:r>
                        <a:rPr lang="en-US" sz="1800" kern="1200">
                          <a:solidFill>
                            <a:schemeClr val="tx1">
                              <a:lumMod val="50000"/>
                              <a:lumOff val="50000"/>
                            </a:schemeClr>
                          </a:solidFill>
                          <a:latin typeface="Calibri" panose="020F0502020204030204" pitchFamily="34" charset="0"/>
                          <a:ea typeface="+mn-ea"/>
                          <a:cs typeface="Calibri" panose="020F0502020204030204" pitchFamily="34" charset="0"/>
                        </a:rPr>
                        <a:t>Server firm and other hardware</a:t>
                      </a:r>
                      <a:endParaRPr lang="en-IN" sz="18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gn="ctr">
                        <a:lnSpc>
                          <a:spcPct val="115000"/>
                        </a:lnSpc>
                        <a:spcAft>
                          <a:spcPts val="1000"/>
                        </a:spcAft>
                      </a:pPr>
                      <a:r>
                        <a:rPr lang="en-US" sz="1800" kern="1200" dirty="0">
                          <a:solidFill>
                            <a:schemeClr val="tx1">
                              <a:lumMod val="50000"/>
                              <a:lumOff val="50000"/>
                            </a:schemeClr>
                          </a:solidFill>
                          <a:latin typeface="Calibri" panose="020F0502020204030204" pitchFamily="34" charset="0"/>
                          <a:ea typeface="+mn-ea"/>
                          <a:cs typeface="Calibri" panose="020F0502020204030204" pitchFamily="34" charset="0"/>
                        </a:rPr>
                        <a:t>1</a:t>
                      </a:r>
                      <a:endParaRPr lang="en-IN" sz="18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nSpc>
                          <a:spcPct val="115000"/>
                        </a:lnSpc>
                        <a:spcAft>
                          <a:spcPts val="1000"/>
                        </a:spcAft>
                      </a:pPr>
                      <a:r>
                        <a:rPr lang="en-US" sz="1800" kern="1200" dirty="0">
                          <a:solidFill>
                            <a:schemeClr val="tx1">
                              <a:lumMod val="50000"/>
                              <a:lumOff val="50000"/>
                            </a:schemeClr>
                          </a:solidFill>
                          <a:latin typeface="Calibri" panose="020F0502020204030204" pitchFamily="34" charset="0"/>
                          <a:ea typeface="+mn-ea"/>
                          <a:cs typeface="Calibri" panose="020F0502020204030204" pitchFamily="34" charset="0"/>
                        </a:rPr>
                        <a:t>150K</a:t>
                      </a:r>
                      <a:endParaRPr lang="en-IN" sz="18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nSpc>
                          <a:spcPct val="115000"/>
                        </a:lnSpc>
                        <a:spcAft>
                          <a:spcPts val="1000"/>
                        </a:spcAft>
                      </a:pPr>
                      <a:r>
                        <a:rPr lang="en-US" sz="1800" kern="1200" dirty="0">
                          <a:solidFill>
                            <a:schemeClr val="tx1">
                              <a:lumMod val="50000"/>
                              <a:lumOff val="50000"/>
                            </a:schemeClr>
                          </a:solidFill>
                          <a:latin typeface="Calibri" panose="020F0502020204030204" pitchFamily="34" charset="0"/>
                          <a:ea typeface="+mn-ea"/>
                          <a:cs typeface="Calibri" panose="020F0502020204030204" pitchFamily="34" charset="0"/>
                        </a:rPr>
                        <a:t>150K</a:t>
                      </a:r>
                      <a:endParaRPr lang="en-IN" sz="18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extLst>
                  <a:ext uri="{0D108BD9-81ED-4DB2-BD59-A6C34878D82A}">
                    <a16:rowId xmlns:a16="http://schemas.microsoft.com/office/drawing/2014/main" val="3458962942"/>
                  </a:ext>
                </a:extLst>
              </a:tr>
              <a:tr h="798022">
                <a:tc>
                  <a:txBody>
                    <a:bodyPr/>
                    <a:lstStyle/>
                    <a:p>
                      <a:pPr>
                        <a:lnSpc>
                          <a:spcPct val="115000"/>
                        </a:lnSpc>
                        <a:spcAft>
                          <a:spcPts val="1000"/>
                        </a:spcAft>
                      </a:pPr>
                      <a:r>
                        <a:rPr lang="en-US" sz="1800" kern="1200" dirty="0">
                          <a:solidFill>
                            <a:schemeClr val="tx1">
                              <a:lumMod val="50000"/>
                              <a:lumOff val="50000"/>
                            </a:schemeClr>
                          </a:solidFill>
                          <a:latin typeface="Calibri" panose="020F0502020204030204" pitchFamily="34" charset="0"/>
                          <a:ea typeface="+mn-ea"/>
                          <a:cs typeface="Calibri" panose="020F0502020204030204" pitchFamily="34" charset="0"/>
                        </a:rPr>
                        <a:t>Legal and other government documents</a:t>
                      </a:r>
                      <a:endParaRPr lang="en-IN" sz="18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gn="ctr">
                        <a:lnSpc>
                          <a:spcPct val="115000"/>
                        </a:lnSpc>
                        <a:spcAft>
                          <a:spcPts val="1000"/>
                        </a:spcAft>
                      </a:pPr>
                      <a:r>
                        <a:rPr lang="en-US" sz="1800" kern="1200">
                          <a:solidFill>
                            <a:schemeClr val="tx1">
                              <a:lumMod val="50000"/>
                              <a:lumOff val="50000"/>
                            </a:schemeClr>
                          </a:solidFill>
                          <a:latin typeface="Calibri" panose="020F0502020204030204" pitchFamily="34" charset="0"/>
                          <a:ea typeface="+mn-ea"/>
                          <a:cs typeface="Calibri" panose="020F0502020204030204" pitchFamily="34" charset="0"/>
                        </a:rPr>
                        <a:t>1</a:t>
                      </a:r>
                      <a:endParaRPr lang="en-IN" sz="1800" kern="120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nSpc>
                          <a:spcPct val="115000"/>
                        </a:lnSpc>
                        <a:spcAft>
                          <a:spcPts val="1000"/>
                        </a:spcAft>
                      </a:pPr>
                      <a:r>
                        <a:rPr lang="en-US" sz="1800" kern="1200" dirty="0">
                          <a:solidFill>
                            <a:schemeClr val="tx1">
                              <a:lumMod val="50000"/>
                              <a:lumOff val="50000"/>
                            </a:schemeClr>
                          </a:solidFill>
                          <a:latin typeface="Calibri" panose="020F0502020204030204" pitchFamily="34" charset="0"/>
                          <a:ea typeface="+mn-ea"/>
                          <a:cs typeface="Calibri" panose="020F0502020204030204" pitchFamily="34" charset="0"/>
                        </a:rPr>
                        <a:t>200K</a:t>
                      </a:r>
                      <a:endParaRPr lang="en-IN" sz="18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tc>
                  <a:txBody>
                    <a:bodyPr/>
                    <a:lstStyle/>
                    <a:p>
                      <a:pPr>
                        <a:lnSpc>
                          <a:spcPct val="115000"/>
                        </a:lnSpc>
                        <a:spcAft>
                          <a:spcPts val="1000"/>
                        </a:spcAft>
                      </a:pPr>
                      <a:r>
                        <a:rPr lang="en-US" sz="1800" kern="1200" dirty="0">
                          <a:solidFill>
                            <a:schemeClr val="tx1">
                              <a:lumMod val="50000"/>
                              <a:lumOff val="50000"/>
                            </a:schemeClr>
                          </a:solidFill>
                          <a:latin typeface="Calibri" panose="020F0502020204030204" pitchFamily="34" charset="0"/>
                          <a:ea typeface="+mn-ea"/>
                          <a:cs typeface="Calibri" panose="020F0502020204030204" pitchFamily="34" charset="0"/>
                        </a:rPr>
                        <a:t>200K</a:t>
                      </a:r>
                      <a:endParaRPr lang="en-IN" sz="1800" kern="1200" dirty="0">
                        <a:solidFill>
                          <a:schemeClr val="tx1">
                            <a:lumMod val="50000"/>
                            <a:lumOff val="50000"/>
                          </a:schemeClr>
                        </a:solidFill>
                        <a:latin typeface="Calibri" panose="020F0502020204030204" pitchFamily="34" charset="0"/>
                        <a:ea typeface="+mn-ea"/>
                        <a:cs typeface="Calibri" panose="020F0502020204030204" pitchFamily="34" charset="0"/>
                      </a:endParaRPr>
                    </a:p>
                  </a:txBody>
                  <a:tcPr marL="63500" marR="63500" marT="63500" marB="63500"/>
                </a:tc>
                <a:extLst>
                  <a:ext uri="{0D108BD9-81ED-4DB2-BD59-A6C34878D82A}">
                    <a16:rowId xmlns:a16="http://schemas.microsoft.com/office/drawing/2014/main" val="2085631239"/>
                  </a:ext>
                </a:extLst>
              </a:tr>
            </a:tbl>
          </a:graphicData>
        </a:graphic>
      </p:graphicFrame>
    </p:spTree>
    <p:extLst>
      <p:ext uri="{BB962C8B-B14F-4D97-AF65-F5344CB8AC3E}">
        <p14:creationId xmlns:p14="http://schemas.microsoft.com/office/powerpoint/2010/main" val="35920586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110ECEB-3D88-48FA-BE5C-9E973F29C99C}"/>
              </a:ext>
            </a:extLst>
          </p:cNvPr>
          <p:cNvSpPr>
            <a:spLocks noGrp="1"/>
          </p:cNvSpPr>
          <p:nvPr>
            <p:ph type="title"/>
          </p:nvPr>
        </p:nvSpPr>
        <p:spPr>
          <a:xfrm>
            <a:off x="609600" y="548640"/>
            <a:ext cx="10972800" cy="802178"/>
          </a:xfrm>
        </p:spPr>
        <p:txBody>
          <a:bodyPr>
            <a:normAutofit/>
          </a:bodyPr>
          <a:lstStyle/>
          <a:p>
            <a:r>
              <a:rPr lang="en-IN" sz="4000" dirty="0"/>
              <a:t>MAINTENANCE AND SUPPORT COST</a:t>
            </a:r>
          </a:p>
        </p:txBody>
      </p:sp>
      <p:pic>
        <p:nvPicPr>
          <p:cNvPr id="5" name="Picture 4">
            <a:extLst>
              <a:ext uri="{FF2B5EF4-FFF2-40B4-BE49-F238E27FC236}">
                <a16:creationId xmlns:a16="http://schemas.microsoft.com/office/drawing/2014/main" id="{777117CD-771B-4C9B-B525-720A0FEB5C5B}"/>
              </a:ext>
            </a:extLst>
          </p:cNvPr>
          <p:cNvPicPr/>
          <p:nvPr/>
        </p:nvPicPr>
        <p:blipFill>
          <a:blip r:embed="rId2">
            <a:extLst>
              <a:ext uri="{28A0092B-C50C-407E-A947-70E740481C1C}">
                <a14:useLocalDpi xmlns:a14="http://schemas.microsoft.com/office/drawing/2010/main" val="0"/>
              </a:ext>
            </a:extLst>
          </a:blip>
          <a:srcRect l="48730" t="14618" b="14436"/>
          <a:stretch>
            <a:fillRect/>
          </a:stretch>
        </p:blipFill>
        <p:spPr bwMode="auto">
          <a:xfrm>
            <a:off x="3817966" y="1569708"/>
            <a:ext cx="3563736" cy="5160472"/>
          </a:xfrm>
          <a:prstGeom prst="rect">
            <a:avLst/>
          </a:prstGeom>
          <a:noFill/>
          <a:ln>
            <a:noFill/>
          </a:ln>
        </p:spPr>
      </p:pic>
    </p:spTree>
    <p:extLst>
      <p:ext uri="{BB962C8B-B14F-4D97-AF65-F5344CB8AC3E}">
        <p14:creationId xmlns:p14="http://schemas.microsoft.com/office/powerpoint/2010/main" val="44172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82885B-B25D-453B-9E40-5CECFA4D8A31}"/>
              </a:ext>
            </a:extLst>
          </p:cNvPr>
          <p:cNvSpPr>
            <a:spLocks noGrp="1"/>
          </p:cNvSpPr>
          <p:nvPr>
            <p:ph type="title"/>
          </p:nvPr>
        </p:nvSpPr>
        <p:spPr/>
        <p:txBody>
          <a:bodyPr/>
          <a:lstStyle/>
          <a:p>
            <a:r>
              <a:rPr lang="en-IN" dirty="0"/>
              <a:t>TEAM FORMATION</a:t>
            </a:r>
          </a:p>
        </p:txBody>
      </p:sp>
      <p:sp>
        <p:nvSpPr>
          <p:cNvPr id="3" name="Content Placeholder 2">
            <a:extLst>
              <a:ext uri="{FF2B5EF4-FFF2-40B4-BE49-F238E27FC236}">
                <a16:creationId xmlns:a16="http://schemas.microsoft.com/office/drawing/2014/main" id="{03677CBB-C37A-43A4-A578-BC1152CF0659}"/>
              </a:ext>
            </a:extLst>
          </p:cNvPr>
          <p:cNvSpPr>
            <a:spLocks noGrp="1"/>
          </p:cNvSpPr>
          <p:nvPr>
            <p:ph idx="1"/>
          </p:nvPr>
        </p:nvSpPr>
        <p:spPr>
          <a:xfrm>
            <a:off x="609600" y="2144684"/>
            <a:ext cx="10972800" cy="3981480"/>
          </a:xfrm>
        </p:spPr>
        <p:txBody>
          <a:bodyPr>
            <a:normAutofit/>
          </a:bodyPr>
          <a:lstStyle/>
          <a:p>
            <a:r>
              <a:rPr lang="en-US" sz="2800" dirty="0">
                <a:latin typeface="Calibri" panose="020F0502020204030204" pitchFamily="34" charset="0"/>
                <a:cs typeface="Calibri" panose="020F0502020204030204" pitchFamily="34" charset="0"/>
              </a:rPr>
              <a:t>The team must consist of people of certain skill sets such as planning, monitoring, developing, executing and testing, maintainance etc.</a:t>
            </a:r>
          </a:p>
          <a:p>
            <a:r>
              <a:rPr lang="en-US" sz="2800" dirty="0">
                <a:latin typeface="Calibri" panose="020F0502020204030204" pitchFamily="34" charset="0"/>
                <a:cs typeface="Calibri" panose="020F0502020204030204" pitchFamily="34" charset="0"/>
              </a:rPr>
              <a:t>Each team member must be assigned with tasks/responsibilities according to their skill set.</a:t>
            </a:r>
          </a:p>
          <a:p>
            <a:endParaRPr lang="en-IN"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9068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3299A-0B71-4702-934E-05B123D0439F}"/>
              </a:ext>
            </a:extLst>
          </p:cNvPr>
          <p:cNvSpPr>
            <a:spLocks noGrp="1"/>
          </p:cNvSpPr>
          <p:nvPr>
            <p:ph type="title"/>
          </p:nvPr>
        </p:nvSpPr>
        <p:spPr>
          <a:xfrm>
            <a:off x="609600" y="216130"/>
            <a:ext cx="10972800" cy="885305"/>
          </a:xfrm>
        </p:spPr>
        <p:txBody>
          <a:bodyPr/>
          <a:lstStyle/>
          <a:p>
            <a:r>
              <a:rPr lang="en-SG" dirty="0"/>
              <a:t>Identification of Team Members </a:t>
            </a:r>
            <a:endParaRPr lang="en-IN" dirty="0"/>
          </a:p>
        </p:txBody>
      </p:sp>
      <p:graphicFrame>
        <p:nvGraphicFramePr>
          <p:cNvPr id="4" name="Table 3">
            <a:extLst>
              <a:ext uri="{FF2B5EF4-FFF2-40B4-BE49-F238E27FC236}">
                <a16:creationId xmlns:a16="http://schemas.microsoft.com/office/drawing/2014/main" id="{ABC82868-ECEB-4017-93F5-B5BEAF9AD4FC}"/>
              </a:ext>
            </a:extLst>
          </p:cNvPr>
          <p:cNvGraphicFramePr>
            <a:graphicFrameLocks noGrp="1"/>
          </p:cNvGraphicFramePr>
          <p:nvPr>
            <p:extLst>
              <p:ext uri="{D42A27DB-BD31-4B8C-83A1-F6EECF244321}">
                <p14:modId xmlns:p14="http://schemas.microsoft.com/office/powerpoint/2010/main" val="2052054017"/>
              </p:ext>
            </p:extLst>
          </p:nvPr>
        </p:nvGraphicFramePr>
        <p:xfrm>
          <a:off x="243840" y="1396539"/>
          <a:ext cx="11704319" cy="5406553"/>
        </p:xfrm>
        <a:graphic>
          <a:graphicData uri="http://schemas.openxmlformats.org/drawingml/2006/table">
            <a:tbl>
              <a:tblPr firstRow="1" firstCol="1" bandRow="1">
                <a:tableStyleId>{5C22544A-7EE6-4342-B048-85BDC9FD1C3A}</a:tableStyleId>
              </a:tblPr>
              <a:tblGrid>
                <a:gridCol w="2704779">
                  <a:extLst>
                    <a:ext uri="{9D8B030D-6E8A-4147-A177-3AD203B41FA5}">
                      <a16:colId xmlns:a16="http://schemas.microsoft.com/office/drawing/2014/main" val="3460167434"/>
                    </a:ext>
                  </a:extLst>
                </a:gridCol>
                <a:gridCol w="3114594">
                  <a:extLst>
                    <a:ext uri="{9D8B030D-6E8A-4147-A177-3AD203B41FA5}">
                      <a16:colId xmlns:a16="http://schemas.microsoft.com/office/drawing/2014/main" val="3136809415"/>
                    </a:ext>
                  </a:extLst>
                </a:gridCol>
                <a:gridCol w="5884946">
                  <a:extLst>
                    <a:ext uri="{9D8B030D-6E8A-4147-A177-3AD203B41FA5}">
                      <a16:colId xmlns:a16="http://schemas.microsoft.com/office/drawing/2014/main" val="3295071235"/>
                    </a:ext>
                  </a:extLst>
                </a:gridCol>
              </a:tblGrid>
              <a:tr h="352419">
                <a:tc>
                  <a:txBody>
                    <a:bodyPr/>
                    <a:lstStyle/>
                    <a:p>
                      <a:pPr>
                        <a:lnSpc>
                          <a:spcPct val="115000"/>
                        </a:lnSpc>
                        <a:spcAft>
                          <a:spcPts val="1000"/>
                        </a:spcAft>
                      </a:pPr>
                      <a:r>
                        <a:rPr lang="en-US" sz="1800">
                          <a:effectLst/>
                        </a:rPr>
                        <a:t>Name</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Role</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Responsibilities</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63417334"/>
                  </a:ext>
                </a:extLst>
              </a:tr>
              <a:tr h="861238">
                <a:tc>
                  <a:txBody>
                    <a:bodyPr/>
                    <a:lstStyle/>
                    <a:p>
                      <a:pPr>
                        <a:lnSpc>
                          <a:spcPct val="200000"/>
                        </a:lnSpc>
                        <a:spcAft>
                          <a:spcPts val="1000"/>
                        </a:spcAft>
                      </a:pPr>
                      <a:r>
                        <a:rPr lang="id-ID" sz="1800" dirty="0">
                          <a:effectLst/>
                        </a:rPr>
                        <a:t>Aranya Singh Chauhan, Pranit Tandon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dirty="0">
                          <a:effectLst/>
                        </a:rPr>
                        <a:t>Key Business User (Product Owner)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dirty="0">
                          <a:effectLst/>
                        </a:rPr>
                        <a:t>Provide clear business and user requirements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8740207"/>
                  </a:ext>
                </a:extLst>
              </a:tr>
              <a:tr h="497650">
                <a:tc>
                  <a:txBody>
                    <a:bodyPr/>
                    <a:lstStyle/>
                    <a:p>
                      <a:pPr>
                        <a:lnSpc>
                          <a:spcPct val="200000"/>
                        </a:lnSpc>
                        <a:spcAft>
                          <a:spcPts val="1000"/>
                        </a:spcAft>
                      </a:pPr>
                      <a:r>
                        <a:rPr lang="id-ID" sz="1800" dirty="0">
                          <a:effectLst/>
                        </a:rPr>
                        <a:t>Pranit Tandon</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Project Manager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dirty="0">
                          <a:effectLst/>
                        </a:rPr>
                        <a:t>Manage the project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64969547"/>
                  </a:ext>
                </a:extLst>
              </a:tr>
              <a:tr h="384567">
                <a:tc>
                  <a:txBody>
                    <a:bodyPr/>
                    <a:lstStyle/>
                    <a:p>
                      <a:pPr>
                        <a:lnSpc>
                          <a:spcPct val="115000"/>
                        </a:lnSpc>
                        <a:spcAft>
                          <a:spcPts val="1000"/>
                        </a:spcAft>
                      </a:pPr>
                      <a:r>
                        <a:rPr lang="id-ID" sz="1800">
                          <a:effectLst/>
                        </a:rPr>
                        <a:t>Aranya Singh Chauhan</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dirty="0">
                          <a:effectLst/>
                        </a:rPr>
                        <a:t>Business Analyst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Discuss and Document Requirements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91882697"/>
                  </a:ext>
                </a:extLst>
              </a:tr>
              <a:tr h="384567">
                <a:tc>
                  <a:txBody>
                    <a:bodyPr/>
                    <a:lstStyle/>
                    <a:p>
                      <a:pPr>
                        <a:lnSpc>
                          <a:spcPct val="115000"/>
                        </a:lnSpc>
                        <a:spcAft>
                          <a:spcPts val="1000"/>
                        </a:spcAft>
                      </a:pPr>
                      <a:r>
                        <a:rPr lang="id-ID" sz="1800">
                          <a:effectLst/>
                        </a:rPr>
                        <a:t>Pranit Tandon</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Technical Lead</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Design the end-to-end architecture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217109738"/>
                  </a:ext>
                </a:extLst>
              </a:tr>
              <a:tr h="384691">
                <a:tc>
                  <a:txBody>
                    <a:bodyPr/>
                    <a:lstStyle/>
                    <a:p>
                      <a:pPr>
                        <a:lnSpc>
                          <a:spcPct val="115000"/>
                        </a:lnSpc>
                        <a:spcAft>
                          <a:spcPts val="1000"/>
                        </a:spcAft>
                      </a:pPr>
                      <a:r>
                        <a:rPr lang="id-ID" sz="1800">
                          <a:effectLst/>
                        </a:rPr>
                        <a:t>Aranya Singh Chauhan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UX Designer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Design the user experience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46528650"/>
                  </a:ext>
                </a:extLst>
              </a:tr>
              <a:tr h="384691">
                <a:tc>
                  <a:txBody>
                    <a:bodyPr/>
                    <a:lstStyle/>
                    <a:p>
                      <a:pPr>
                        <a:lnSpc>
                          <a:spcPct val="115000"/>
                        </a:lnSpc>
                        <a:spcAft>
                          <a:spcPts val="1000"/>
                        </a:spcAft>
                      </a:pPr>
                      <a:r>
                        <a:rPr lang="id-ID" sz="1800">
                          <a:effectLst/>
                        </a:rPr>
                        <a:t>Pranit Tandon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Frontend Developer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Develop user interface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63409242"/>
                  </a:ext>
                </a:extLst>
              </a:tr>
              <a:tr h="582020">
                <a:tc>
                  <a:txBody>
                    <a:bodyPr/>
                    <a:lstStyle/>
                    <a:p>
                      <a:pPr>
                        <a:lnSpc>
                          <a:spcPct val="115000"/>
                        </a:lnSpc>
                        <a:spcAft>
                          <a:spcPts val="1000"/>
                        </a:spcAft>
                      </a:pPr>
                      <a:r>
                        <a:rPr lang="id-ID" sz="1800">
                          <a:effectLst/>
                        </a:rPr>
                        <a:t>Aranya Singh Chauhan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Backend Developer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dirty="0">
                          <a:effectLst/>
                        </a:rPr>
                        <a:t>Design, Develop and Unit Test Services/API/DB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06266032"/>
                  </a:ext>
                </a:extLst>
              </a:tr>
              <a:tr h="645800">
                <a:tc>
                  <a:txBody>
                    <a:bodyPr/>
                    <a:lstStyle/>
                    <a:p>
                      <a:pPr>
                        <a:lnSpc>
                          <a:spcPct val="115000"/>
                        </a:lnSpc>
                        <a:spcAft>
                          <a:spcPts val="1000"/>
                        </a:spcAft>
                      </a:pPr>
                      <a:r>
                        <a:rPr lang="id-ID" sz="1800">
                          <a:effectLst/>
                        </a:rPr>
                        <a:t>Pranit Tandon</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Cloud Architect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Design the cost effective, highly available and scalable architecture</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05009544"/>
                  </a:ext>
                </a:extLst>
              </a:tr>
              <a:tr h="384567">
                <a:tc>
                  <a:txBody>
                    <a:bodyPr/>
                    <a:lstStyle/>
                    <a:p>
                      <a:pPr>
                        <a:lnSpc>
                          <a:spcPct val="115000"/>
                        </a:lnSpc>
                        <a:spcAft>
                          <a:spcPts val="1000"/>
                        </a:spcAft>
                      </a:pPr>
                      <a:r>
                        <a:rPr lang="id-ID" sz="1800">
                          <a:effectLst/>
                        </a:rPr>
                        <a:t>Aranya Singh Chauhan</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Cloud Operations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Provision required Services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42007324"/>
                  </a:ext>
                </a:extLst>
              </a:tr>
              <a:tr h="384691">
                <a:tc>
                  <a:txBody>
                    <a:bodyPr/>
                    <a:lstStyle/>
                    <a:p>
                      <a:pPr>
                        <a:lnSpc>
                          <a:spcPct val="115000"/>
                        </a:lnSpc>
                        <a:spcAft>
                          <a:spcPts val="1000"/>
                        </a:spcAft>
                      </a:pPr>
                      <a:r>
                        <a:rPr lang="id-ID" sz="1800">
                          <a:effectLst/>
                        </a:rPr>
                        <a:t>Pranit Tandon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Tester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dirty="0">
                          <a:effectLst/>
                        </a:rPr>
                        <a:t>Define Test Cases and Perform Testing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86204372"/>
                  </a:ext>
                </a:extLst>
              </a:tr>
            </a:tbl>
          </a:graphicData>
        </a:graphic>
      </p:graphicFrame>
    </p:spTree>
    <p:extLst>
      <p:ext uri="{BB962C8B-B14F-4D97-AF65-F5344CB8AC3E}">
        <p14:creationId xmlns:p14="http://schemas.microsoft.com/office/powerpoint/2010/main" val="14906598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F0C17-D420-4EEB-BA36-9CD6625241C9}"/>
              </a:ext>
            </a:extLst>
          </p:cNvPr>
          <p:cNvSpPr>
            <a:spLocks noGrp="1"/>
          </p:cNvSpPr>
          <p:nvPr>
            <p:ph type="title"/>
          </p:nvPr>
        </p:nvSpPr>
        <p:spPr/>
        <p:txBody>
          <a:bodyPr/>
          <a:lstStyle/>
          <a:p>
            <a:r>
              <a:rPr lang="en-SG" dirty="0"/>
              <a:t>Responsibility Assignment Matrix</a:t>
            </a:r>
            <a:endParaRPr lang="en-IN" dirty="0"/>
          </a:p>
        </p:txBody>
      </p:sp>
      <p:graphicFrame>
        <p:nvGraphicFramePr>
          <p:cNvPr id="4" name="Table 3">
            <a:extLst>
              <a:ext uri="{FF2B5EF4-FFF2-40B4-BE49-F238E27FC236}">
                <a16:creationId xmlns:a16="http://schemas.microsoft.com/office/drawing/2014/main" id="{C63310BE-A0BE-4A0B-8A17-4147C4CAACF1}"/>
              </a:ext>
            </a:extLst>
          </p:cNvPr>
          <p:cNvGraphicFramePr>
            <a:graphicFrameLocks noGrp="1"/>
          </p:cNvGraphicFramePr>
          <p:nvPr>
            <p:extLst>
              <p:ext uri="{D42A27DB-BD31-4B8C-83A1-F6EECF244321}">
                <p14:modId xmlns:p14="http://schemas.microsoft.com/office/powerpoint/2010/main" val="532604062"/>
              </p:ext>
            </p:extLst>
          </p:nvPr>
        </p:nvGraphicFramePr>
        <p:xfrm>
          <a:off x="609600" y="2044932"/>
          <a:ext cx="10972800" cy="4164497"/>
        </p:xfrm>
        <a:graphic>
          <a:graphicData uri="http://schemas.openxmlformats.org/drawingml/2006/table">
            <a:tbl>
              <a:tblPr firstRow="1" firstCol="1" bandRow="1">
                <a:tableStyleId>{5C22544A-7EE6-4342-B048-85BDC9FD1C3A}</a:tableStyleId>
              </a:tblPr>
              <a:tblGrid>
                <a:gridCol w="2541647">
                  <a:extLst>
                    <a:ext uri="{9D8B030D-6E8A-4147-A177-3AD203B41FA5}">
                      <a16:colId xmlns:a16="http://schemas.microsoft.com/office/drawing/2014/main" val="2475977990"/>
                    </a:ext>
                  </a:extLst>
                </a:gridCol>
                <a:gridCol w="2145846">
                  <a:extLst>
                    <a:ext uri="{9D8B030D-6E8A-4147-A177-3AD203B41FA5}">
                      <a16:colId xmlns:a16="http://schemas.microsoft.com/office/drawing/2014/main" val="2671391514"/>
                    </a:ext>
                  </a:extLst>
                </a:gridCol>
                <a:gridCol w="2371147">
                  <a:extLst>
                    <a:ext uri="{9D8B030D-6E8A-4147-A177-3AD203B41FA5}">
                      <a16:colId xmlns:a16="http://schemas.microsoft.com/office/drawing/2014/main" val="4237467588"/>
                    </a:ext>
                  </a:extLst>
                </a:gridCol>
                <a:gridCol w="2142193">
                  <a:extLst>
                    <a:ext uri="{9D8B030D-6E8A-4147-A177-3AD203B41FA5}">
                      <a16:colId xmlns:a16="http://schemas.microsoft.com/office/drawing/2014/main" val="2725359821"/>
                    </a:ext>
                  </a:extLst>
                </a:gridCol>
                <a:gridCol w="1771967">
                  <a:extLst>
                    <a:ext uri="{9D8B030D-6E8A-4147-A177-3AD203B41FA5}">
                      <a16:colId xmlns:a16="http://schemas.microsoft.com/office/drawing/2014/main" val="671976987"/>
                    </a:ext>
                  </a:extLst>
                </a:gridCol>
              </a:tblGrid>
              <a:tr h="318179">
                <a:tc>
                  <a:txBody>
                    <a:bodyPr/>
                    <a:lstStyle/>
                    <a:p>
                      <a:pPr>
                        <a:lnSpc>
                          <a:spcPct val="115000"/>
                        </a:lnSpc>
                        <a:spcAft>
                          <a:spcPts val="1000"/>
                        </a:spcAft>
                      </a:pPr>
                      <a:r>
                        <a:rPr lang="en-US" sz="1800">
                          <a:effectLst/>
                        </a:rPr>
                        <a:t>RACI Matrix</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4">
                  <a:txBody>
                    <a:bodyPr/>
                    <a:lstStyle/>
                    <a:p>
                      <a:pPr algn="ctr">
                        <a:lnSpc>
                          <a:spcPct val="115000"/>
                        </a:lnSpc>
                        <a:spcAft>
                          <a:spcPts val="1000"/>
                        </a:spcAft>
                      </a:pPr>
                      <a:r>
                        <a:rPr lang="en-US" sz="1800">
                          <a:effectLst/>
                        </a:rPr>
                        <a:t>Team Members</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hMerge="1">
                  <a:txBody>
                    <a:bodyPr/>
                    <a:lstStyle/>
                    <a:p>
                      <a:endParaRPr lang="en-IN"/>
                    </a:p>
                  </a:txBody>
                  <a:tcPr/>
                </a:tc>
                <a:tc hMerge="1">
                  <a:txBody>
                    <a:bodyPr/>
                    <a:lstStyle/>
                    <a:p>
                      <a:endParaRPr lang="en-IN"/>
                    </a:p>
                  </a:txBody>
                  <a:tcPr/>
                </a:tc>
                <a:extLst>
                  <a:ext uri="{0D108BD9-81ED-4DB2-BD59-A6C34878D82A}">
                    <a16:rowId xmlns:a16="http://schemas.microsoft.com/office/drawing/2014/main" val="4160103562"/>
                  </a:ext>
                </a:extLst>
              </a:tr>
              <a:tr h="1144860">
                <a:tc>
                  <a:txBody>
                    <a:bodyPr/>
                    <a:lstStyle/>
                    <a:p>
                      <a:pPr>
                        <a:lnSpc>
                          <a:spcPct val="115000"/>
                        </a:lnSpc>
                        <a:spcAft>
                          <a:spcPts val="1000"/>
                        </a:spcAft>
                      </a:pPr>
                      <a:r>
                        <a:rPr lang="en-US" sz="1800">
                          <a:effectLst/>
                        </a:rPr>
                        <a:t>Activity</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Ria Sehgal(Project Manager, Backend Developer)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Avirup Biswas (Tester, Data Mining)</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Mansi Yadav (Front and Backend Developer)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Patients</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99941458"/>
                  </a:ext>
                </a:extLst>
              </a:tr>
              <a:tr h="655819">
                <a:tc>
                  <a:txBody>
                    <a:bodyPr/>
                    <a:lstStyle/>
                    <a:p>
                      <a:pPr>
                        <a:lnSpc>
                          <a:spcPct val="115000"/>
                        </a:lnSpc>
                        <a:spcAft>
                          <a:spcPts val="1000"/>
                        </a:spcAft>
                      </a:pPr>
                      <a:r>
                        <a:rPr lang="en-US" sz="1800">
                          <a:effectLst/>
                        </a:rPr>
                        <a:t>User Requirement Documentation</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I</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I</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I/C</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67247556"/>
                  </a:ext>
                </a:extLst>
              </a:tr>
              <a:tr h="878244">
                <a:tc>
                  <a:txBody>
                    <a:bodyPr/>
                    <a:lstStyle/>
                    <a:p>
                      <a:pPr>
                        <a:lnSpc>
                          <a:spcPct val="115000"/>
                        </a:lnSpc>
                        <a:spcAft>
                          <a:spcPts val="1000"/>
                        </a:spcAft>
                      </a:pPr>
                      <a:r>
                        <a:rPr lang="en-US" sz="1800">
                          <a:effectLst/>
                        </a:rPr>
                        <a:t>Design the user Interface</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I/A</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I/C</a:t>
                      </a:r>
                      <a:endParaRPr lang="en-IN" sz="1800">
                        <a:effectLst/>
                      </a:endParaRPr>
                    </a:p>
                    <a:p>
                      <a:pPr>
                        <a:lnSpc>
                          <a:spcPct val="115000"/>
                        </a:lnSpc>
                        <a:spcAft>
                          <a:spcPts val="1000"/>
                        </a:spcAft>
                      </a:pPr>
                      <a:r>
                        <a:rPr lang="en-US" sz="1800">
                          <a:effectLst/>
                        </a:rPr>
                        <a:t> </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96639703"/>
                  </a:ext>
                </a:extLst>
              </a:tr>
              <a:tr h="655819">
                <a:tc>
                  <a:txBody>
                    <a:bodyPr/>
                    <a:lstStyle/>
                    <a:p>
                      <a:pPr>
                        <a:lnSpc>
                          <a:spcPct val="115000"/>
                        </a:lnSpc>
                        <a:spcAft>
                          <a:spcPts val="1000"/>
                        </a:spcAft>
                      </a:pPr>
                      <a:r>
                        <a:rPr lang="en-US" sz="1800">
                          <a:effectLst/>
                        </a:rPr>
                        <a:t>Database Implementation</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A/C</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dirty="0">
                          <a:effectLst/>
                        </a:rPr>
                        <a:t>A/C</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I</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20474522"/>
                  </a:ext>
                </a:extLst>
              </a:tr>
              <a:tr h="511576">
                <a:tc>
                  <a:txBody>
                    <a:bodyPr/>
                    <a:lstStyle/>
                    <a:p>
                      <a:pPr>
                        <a:lnSpc>
                          <a:spcPct val="115000"/>
                        </a:lnSpc>
                        <a:spcAft>
                          <a:spcPts val="1000"/>
                        </a:spcAft>
                      </a:pPr>
                      <a:r>
                        <a:rPr lang="en-US" sz="1800">
                          <a:effectLst/>
                        </a:rPr>
                        <a:t>Security</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a:effectLst/>
                        </a:rPr>
                        <a:t>R</a:t>
                      </a:r>
                      <a:endParaRPr lang="en-IN"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15000"/>
                        </a:lnSpc>
                        <a:spcAft>
                          <a:spcPts val="1000"/>
                        </a:spcAft>
                      </a:pPr>
                      <a:r>
                        <a:rPr lang="en-US" sz="1800" dirty="0">
                          <a:effectLst/>
                        </a:rPr>
                        <a:t>I/C</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43441816"/>
                  </a:ext>
                </a:extLst>
              </a:tr>
            </a:tbl>
          </a:graphicData>
        </a:graphic>
      </p:graphicFrame>
    </p:spTree>
    <p:extLst>
      <p:ext uri="{BB962C8B-B14F-4D97-AF65-F5344CB8AC3E}">
        <p14:creationId xmlns:p14="http://schemas.microsoft.com/office/powerpoint/2010/main" val="39078462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7201D-29C4-4555-9D17-8339DF9505E4}"/>
              </a:ext>
            </a:extLst>
          </p:cNvPr>
          <p:cNvSpPr>
            <a:spLocks noGrp="1"/>
          </p:cNvSpPr>
          <p:nvPr>
            <p:ph type="title"/>
          </p:nvPr>
        </p:nvSpPr>
        <p:spPr>
          <a:xfrm>
            <a:off x="2632463" y="855424"/>
            <a:ext cx="5902171" cy="3352358"/>
          </a:xfrm>
        </p:spPr>
        <p:txBody>
          <a:bodyPr>
            <a:normAutofit/>
          </a:bodyPr>
          <a:lstStyle/>
          <a:p>
            <a:pPr algn="ctr"/>
            <a:r>
              <a:rPr lang="en-IN" sz="7000" dirty="0"/>
              <a:t>THANK </a:t>
            </a:r>
            <a:br>
              <a:rPr lang="en-IN" sz="7000" dirty="0"/>
            </a:br>
            <a:r>
              <a:rPr lang="en-IN" sz="7000" dirty="0"/>
              <a:t>YOU</a:t>
            </a:r>
          </a:p>
        </p:txBody>
      </p:sp>
    </p:spTree>
    <p:extLst>
      <p:ext uri="{BB962C8B-B14F-4D97-AF65-F5344CB8AC3E}">
        <p14:creationId xmlns:p14="http://schemas.microsoft.com/office/powerpoint/2010/main" val="162627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E54AA-1BE0-4DCD-84E1-B42036939F67}"/>
              </a:ext>
            </a:extLst>
          </p:cNvPr>
          <p:cNvSpPr>
            <a:spLocks noGrp="1"/>
          </p:cNvSpPr>
          <p:nvPr>
            <p:ph type="title"/>
          </p:nvPr>
        </p:nvSpPr>
        <p:spPr>
          <a:xfrm>
            <a:off x="1066800" y="1561951"/>
            <a:ext cx="10058400" cy="3734097"/>
          </a:xfrm>
        </p:spPr>
        <p:txBody>
          <a:bodyPr>
            <a:noAutofit/>
          </a:bodyPr>
          <a:lstStyle/>
          <a:p>
            <a:pPr>
              <a:lnSpc>
                <a:spcPct val="100000"/>
              </a:lnSpc>
            </a:pPr>
            <a:r>
              <a:rPr lang="en-SG" sz="5000" dirty="0"/>
              <a:t>Project Management Plan, Effort and Cost Estimation and Team Formation</a:t>
            </a:r>
            <a:br>
              <a:rPr lang="en-IN" sz="5000" dirty="0"/>
            </a:br>
            <a:endParaRPr lang="en-IN" sz="5000" dirty="0"/>
          </a:p>
        </p:txBody>
      </p:sp>
    </p:spTree>
    <p:extLst>
      <p:ext uri="{BB962C8B-B14F-4D97-AF65-F5344CB8AC3E}">
        <p14:creationId xmlns:p14="http://schemas.microsoft.com/office/powerpoint/2010/main" val="898230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DFD4A-C808-454A-8E3A-6986C426CFCE}"/>
              </a:ext>
            </a:extLst>
          </p:cNvPr>
          <p:cNvSpPr>
            <a:spLocks noGrp="1"/>
          </p:cNvSpPr>
          <p:nvPr>
            <p:ph type="title"/>
          </p:nvPr>
        </p:nvSpPr>
        <p:spPr/>
        <p:txBody>
          <a:bodyPr>
            <a:normAutofit/>
          </a:bodyPr>
          <a:lstStyle/>
          <a:p>
            <a:r>
              <a:rPr lang="en-US" sz="4000" dirty="0"/>
              <a:t>PROJECT MANAGEMENT PLAN </a:t>
            </a:r>
            <a:endParaRPr lang="en-IN" sz="4000" dirty="0"/>
          </a:p>
        </p:txBody>
      </p:sp>
      <p:sp>
        <p:nvSpPr>
          <p:cNvPr id="3" name="Content Placeholder 2">
            <a:extLst>
              <a:ext uri="{FF2B5EF4-FFF2-40B4-BE49-F238E27FC236}">
                <a16:creationId xmlns:a16="http://schemas.microsoft.com/office/drawing/2014/main" id="{8004BC7E-3977-4003-A44D-D4C74DA171A3}"/>
              </a:ext>
            </a:extLst>
          </p:cNvPr>
          <p:cNvSpPr>
            <a:spLocks noGrp="1"/>
          </p:cNvSpPr>
          <p:nvPr>
            <p:ph idx="1"/>
          </p:nvPr>
        </p:nvSpPr>
        <p:spPr>
          <a:xfrm>
            <a:off x="609600" y="2169733"/>
            <a:ext cx="10972800" cy="2856733"/>
          </a:xfrm>
        </p:spPr>
        <p:txBody>
          <a:bodyPr>
            <a:normAutofit/>
          </a:bodyPr>
          <a:lstStyle/>
          <a:p>
            <a:pPr algn="just"/>
            <a:r>
              <a:rPr lang="en-US" sz="2200" dirty="0">
                <a:latin typeface="Calibri" panose="020F0502020204030204" pitchFamily="34" charset="0"/>
              </a:rPr>
              <a:t>A Project management plan is a formal, approved document that defines how the project is executed, monitored, and controlled. It may be a summary or a detailed document and may include baselines, subsidiary management plans, and other planning documents. </a:t>
            </a:r>
          </a:p>
          <a:p>
            <a:pPr algn="just"/>
            <a:r>
              <a:rPr lang="en-US" sz="2200" dirty="0">
                <a:effectLst/>
                <a:latin typeface="Calibri" panose="020F0502020204030204" pitchFamily="34" charset="0"/>
                <a:ea typeface="Calibri" panose="020F0502020204030204" pitchFamily="34" charset="0"/>
              </a:rPr>
              <a:t>The project is Restaurant Food Ordering System that automates </a:t>
            </a:r>
            <a:r>
              <a:rPr lang="en-GB" sz="2200" spc="20" dirty="0">
                <a:solidFill>
                  <a:srgbClr val="000000"/>
                </a:solidFill>
                <a:latin typeface="Calibri" panose="020F0502020204030204" pitchFamily="34" charset="0"/>
                <a:ea typeface="Calibri" panose="020F0502020204030204" pitchFamily="34" charset="0"/>
                <a:cs typeface="Calibri" panose="020F0502020204030204" pitchFamily="34" charset="0"/>
              </a:rPr>
              <a:t>to automate the normal food ordering system. </a:t>
            </a:r>
          </a:p>
          <a:p>
            <a:pPr algn="just"/>
            <a:r>
              <a:rPr lang="en-US" sz="2200" dirty="0">
                <a:latin typeface="Calibri" panose="020F0502020204030204" pitchFamily="34" charset="0"/>
              </a:rPr>
              <a:t>This document is used to define the approach the project team takes to deliver the intended project management scope of the project.</a:t>
            </a:r>
          </a:p>
        </p:txBody>
      </p:sp>
    </p:spTree>
    <p:extLst>
      <p:ext uri="{BB962C8B-B14F-4D97-AF65-F5344CB8AC3E}">
        <p14:creationId xmlns:p14="http://schemas.microsoft.com/office/powerpoint/2010/main" val="6592993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A19D0-BD5F-4563-9D46-0C07DF252F2F}"/>
              </a:ext>
            </a:extLst>
          </p:cNvPr>
          <p:cNvSpPr>
            <a:spLocks noGrp="1"/>
          </p:cNvSpPr>
          <p:nvPr>
            <p:ph type="title"/>
          </p:nvPr>
        </p:nvSpPr>
        <p:spPr/>
        <p:txBody>
          <a:bodyPr/>
          <a:lstStyle/>
          <a:p>
            <a:r>
              <a:rPr lang="en-IN" sz="4000" dirty="0"/>
              <a:t>SUBSIDIARY PLANS</a:t>
            </a:r>
          </a:p>
        </p:txBody>
      </p:sp>
      <p:sp>
        <p:nvSpPr>
          <p:cNvPr id="3" name="Content Placeholder 2">
            <a:extLst>
              <a:ext uri="{FF2B5EF4-FFF2-40B4-BE49-F238E27FC236}">
                <a16:creationId xmlns:a16="http://schemas.microsoft.com/office/drawing/2014/main" id="{80A488EE-416E-48B3-9D6C-01D2084CDA65}"/>
              </a:ext>
            </a:extLst>
          </p:cNvPr>
          <p:cNvSpPr>
            <a:spLocks noGrp="1"/>
          </p:cNvSpPr>
          <p:nvPr>
            <p:ph idx="1"/>
          </p:nvPr>
        </p:nvSpPr>
        <p:spPr>
          <a:xfrm>
            <a:off x="593558" y="2105528"/>
            <a:ext cx="10972800" cy="3347622"/>
          </a:xfrm>
        </p:spPr>
        <p:txBody>
          <a:bodyPr>
            <a:normAutofit/>
          </a:bodyPr>
          <a:lstStyle/>
          <a:p>
            <a:pPr algn="just"/>
            <a:r>
              <a:rPr lang="en-IN" sz="2200" dirty="0">
                <a:latin typeface="Calibri" panose="020F0502020204030204" pitchFamily="34" charset="0"/>
              </a:rPr>
              <a:t>A project management plan is a collection of baselines and subsidiary plans that include:</a:t>
            </a:r>
            <a:endParaRPr lang="en-US" sz="2200" dirty="0">
              <a:latin typeface="Calibri" panose="020F0502020204030204" pitchFamily="34" charset="0"/>
            </a:endParaRPr>
          </a:p>
          <a:p>
            <a:pPr lvl="1" algn="just"/>
            <a:r>
              <a:rPr lang="en-IN" sz="2200" dirty="0">
                <a:latin typeface="Calibri" panose="020F0502020204030204" pitchFamily="34" charset="0"/>
              </a:rPr>
              <a:t>Baselines for scope, schedule, and cost</a:t>
            </a:r>
          </a:p>
          <a:p>
            <a:pPr lvl="1" algn="just"/>
            <a:r>
              <a:rPr lang="en-IN" sz="2200" dirty="0">
                <a:latin typeface="Calibri" panose="020F0502020204030204" pitchFamily="34" charset="0"/>
              </a:rPr>
              <a:t>Management plans for scope, schedule, cost, quality, human resources, communications, risk, and procurement</a:t>
            </a:r>
          </a:p>
          <a:p>
            <a:pPr lvl="1" algn="just"/>
            <a:r>
              <a:rPr lang="en-IN" sz="2200" dirty="0">
                <a:latin typeface="Calibri" panose="020F0502020204030204" pitchFamily="34" charset="0"/>
              </a:rPr>
              <a:t>Requirement management plan</a:t>
            </a:r>
          </a:p>
          <a:p>
            <a:pPr lvl="1" algn="just"/>
            <a:r>
              <a:rPr lang="en-IN" sz="2200" dirty="0">
                <a:latin typeface="Calibri" panose="020F0502020204030204" pitchFamily="34" charset="0"/>
              </a:rPr>
              <a:t>Change management plan</a:t>
            </a:r>
          </a:p>
          <a:p>
            <a:pPr lvl="1" algn="just"/>
            <a:r>
              <a:rPr lang="en-IN" sz="2200" dirty="0">
                <a:latin typeface="Calibri" panose="020F0502020204030204" pitchFamily="34" charset="0"/>
              </a:rPr>
              <a:t>Configuration management plan</a:t>
            </a:r>
          </a:p>
          <a:p>
            <a:pPr lvl="1" algn="just"/>
            <a:r>
              <a:rPr lang="en-IN" sz="2200" dirty="0">
                <a:latin typeface="Calibri" panose="020F0502020204030204" pitchFamily="34" charset="0"/>
              </a:rPr>
              <a:t>Process improvement plan</a:t>
            </a:r>
            <a:endParaRPr lang="en-US" sz="2200" dirty="0">
              <a:effectLst/>
              <a:latin typeface="Calibri" panose="020F0502020204030204" pitchFamily="34" charset="0"/>
              <a:ea typeface="Calibri" panose="020F0502020204030204" pitchFamily="34" charset="0"/>
            </a:endParaRPr>
          </a:p>
          <a:p>
            <a:pPr algn="just"/>
            <a:endParaRPr lang="en-US" sz="2200" dirty="0">
              <a:effectLst/>
              <a:latin typeface="Calibri" panose="020F0502020204030204" pitchFamily="34" charset="0"/>
              <a:ea typeface="Calibri" panose="020F0502020204030204" pitchFamily="34" charset="0"/>
            </a:endParaRPr>
          </a:p>
          <a:p>
            <a:pPr algn="just"/>
            <a:endParaRPr lang="en-US" sz="2200" dirty="0">
              <a:effectLst/>
              <a:latin typeface="Calibri" panose="020F0502020204030204" pitchFamily="34" charset="0"/>
              <a:ea typeface="Calibri" panose="020F0502020204030204" pitchFamily="34" charset="0"/>
            </a:endParaRPr>
          </a:p>
          <a:p>
            <a:pPr algn="just"/>
            <a:endParaRPr lang="en-IN" sz="2200" dirty="0"/>
          </a:p>
        </p:txBody>
      </p:sp>
    </p:spTree>
    <p:extLst>
      <p:ext uri="{BB962C8B-B14F-4D97-AF65-F5344CB8AC3E}">
        <p14:creationId xmlns:p14="http://schemas.microsoft.com/office/powerpoint/2010/main" val="1541528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B2830-85E4-46B1-8830-51AA8D8D1B55}"/>
              </a:ext>
            </a:extLst>
          </p:cNvPr>
          <p:cNvSpPr>
            <a:spLocks noGrp="1"/>
          </p:cNvSpPr>
          <p:nvPr>
            <p:ph type="title"/>
          </p:nvPr>
        </p:nvSpPr>
        <p:spPr>
          <a:xfrm>
            <a:off x="299258" y="399011"/>
            <a:ext cx="10972800" cy="802178"/>
          </a:xfrm>
        </p:spPr>
        <p:txBody>
          <a:bodyPr>
            <a:normAutofit/>
          </a:bodyPr>
          <a:lstStyle/>
          <a:p>
            <a:pPr marL="571500" indent="-571500" algn="l">
              <a:buFont typeface="Wingdings" panose="05000000000000000000" pitchFamily="2" charset="2"/>
              <a:buChar char="q"/>
            </a:pPr>
            <a:r>
              <a:rPr lang="en-IN" sz="3600" dirty="0"/>
              <a:t>INTEGRATION MANAGEMENT</a:t>
            </a:r>
          </a:p>
        </p:txBody>
      </p:sp>
      <p:sp>
        <p:nvSpPr>
          <p:cNvPr id="3" name="Content Placeholder 2">
            <a:extLst>
              <a:ext uri="{FF2B5EF4-FFF2-40B4-BE49-F238E27FC236}">
                <a16:creationId xmlns:a16="http://schemas.microsoft.com/office/drawing/2014/main" id="{79FACE5A-C836-4842-9452-9C190EC6D4AE}"/>
              </a:ext>
            </a:extLst>
          </p:cNvPr>
          <p:cNvSpPr>
            <a:spLocks noGrp="1"/>
          </p:cNvSpPr>
          <p:nvPr>
            <p:ph idx="1"/>
          </p:nvPr>
        </p:nvSpPr>
        <p:spPr>
          <a:xfrm>
            <a:off x="299258" y="1201189"/>
            <a:ext cx="11637818" cy="1891145"/>
          </a:xfrm>
        </p:spPr>
        <p:txBody>
          <a:bodyPr>
            <a:normAutofit/>
          </a:bodyPr>
          <a:lstStyle/>
          <a:p>
            <a:pPr marL="0" indent="0">
              <a:lnSpc>
                <a:spcPct val="115000"/>
              </a:lnSpc>
              <a:spcAft>
                <a:spcPts val="1000"/>
              </a:spcAft>
              <a:buNone/>
            </a:pPr>
            <a:r>
              <a:rPr lang="en-US" dirty="0">
                <a:latin typeface="Calibri" panose="020F0502020204030204" pitchFamily="34" charset="0"/>
              </a:rPr>
              <a:t>Project integration management is the coordination of all elements of a project. This includes coordinating tasks, resources, stakeholders, and any other project elements, in addition to managing conflicts between different aspects of a project, making trade-offs between competing requests and evaluating resources. </a:t>
            </a:r>
          </a:p>
        </p:txBody>
      </p:sp>
      <p:sp>
        <p:nvSpPr>
          <p:cNvPr id="4" name="Title 1">
            <a:extLst>
              <a:ext uri="{FF2B5EF4-FFF2-40B4-BE49-F238E27FC236}">
                <a16:creationId xmlns:a16="http://schemas.microsoft.com/office/drawing/2014/main" id="{CC855CC8-D0ED-4A21-9D9A-D9D13109178D}"/>
              </a:ext>
            </a:extLst>
          </p:cNvPr>
          <p:cNvSpPr txBox="1">
            <a:spLocks/>
          </p:cNvSpPr>
          <p:nvPr/>
        </p:nvSpPr>
        <p:spPr>
          <a:xfrm>
            <a:off x="299258" y="3019598"/>
            <a:ext cx="10972800" cy="818804"/>
          </a:xfrm>
          <a:prstGeom prst="rect">
            <a:avLst/>
          </a:prstGeom>
        </p:spPr>
        <p:txBody>
          <a:bodyPr vert="horz" lIns="91440" tIns="45720" rIns="91440" bIns="45720" rtlCol="0" anchor="b">
            <a:normAutofit/>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marL="571500" indent="-571500" algn="l">
              <a:buFont typeface="Wingdings" panose="05000000000000000000" pitchFamily="2" charset="2"/>
              <a:buChar char="q"/>
            </a:pPr>
            <a:r>
              <a:rPr lang="en-IN" sz="3600" dirty="0"/>
              <a:t>QUALITY MANAGEMENT</a:t>
            </a:r>
          </a:p>
        </p:txBody>
      </p:sp>
      <p:sp>
        <p:nvSpPr>
          <p:cNvPr id="5" name="Content Placeholder 2">
            <a:extLst>
              <a:ext uri="{FF2B5EF4-FFF2-40B4-BE49-F238E27FC236}">
                <a16:creationId xmlns:a16="http://schemas.microsoft.com/office/drawing/2014/main" id="{63AB5B5D-3321-496B-9E0C-B5E407F0D587}"/>
              </a:ext>
            </a:extLst>
          </p:cNvPr>
          <p:cNvSpPr txBox="1">
            <a:spLocks/>
          </p:cNvSpPr>
          <p:nvPr/>
        </p:nvSpPr>
        <p:spPr>
          <a:xfrm>
            <a:off x="299258" y="3838402"/>
            <a:ext cx="10058400" cy="1791392"/>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0" indent="0">
              <a:lnSpc>
                <a:spcPct val="115000"/>
              </a:lnSpc>
              <a:spcAft>
                <a:spcPts val="1000"/>
              </a:spcAft>
              <a:buNone/>
            </a:pPr>
            <a:r>
              <a:rPr lang="en-US" dirty="0">
                <a:latin typeface="Calibri" panose="020F0502020204030204" pitchFamily="34" charset="0"/>
                <a:cs typeface="Calibri" panose="020F0502020204030204" pitchFamily="34" charset="0"/>
              </a:rPr>
              <a:t>Product quality governs the success of manufacturing companies. Efficient quality management leads to a sustainable reduction in costs and facilitates the development of first class quality products with a high degree of customer satisfaction. </a:t>
            </a: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49383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2DDD0-EFEA-474A-A297-103C91962FB5}"/>
              </a:ext>
            </a:extLst>
          </p:cNvPr>
          <p:cNvSpPr>
            <a:spLocks noGrp="1"/>
          </p:cNvSpPr>
          <p:nvPr>
            <p:ph type="title"/>
          </p:nvPr>
        </p:nvSpPr>
        <p:spPr>
          <a:xfrm>
            <a:off x="601579" y="322117"/>
            <a:ext cx="10972800" cy="800100"/>
          </a:xfrm>
        </p:spPr>
        <p:txBody>
          <a:bodyPr vert="horz" lIns="91440" tIns="45720" rIns="91440" bIns="45720" rtlCol="0" anchor="b">
            <a:normAutofit/>
          </a:bodyPr>
          <a:lstStyle/>
          <a:p>
            <a:pPr marL="571500" indent="-571500" algn="l">
              <a:buFont typeface="Wingdings" panose="05000000000000000000" pitchFamily="2" charset="2"/>
              <a:buChar char="q"/>
            </a:pPr>
            <a:r>
              <a:rPr lang="en-IN" sz="3600" dirty="0"/>
              <a:t>SCOPE MANAGEMENT</a:t>
            </a:r>
          </a:p>
        </p:txBody>
      </p:sp>
      <p:sp>
        <p:nvSpPr>
          <p:cNvPr id="3" name="Content Placeholder 2">
            <a:extLst>
              <a:ext uri="{FF2B5EF4-FFF2-40B4-BE49-F238E27FC236}">
                <a16:creationId xmlns:a16="http://schemas.microsoft.com/office/drawing/2014/main" id="{88ED39E5-E271-489E-82BF-07A9711DC094}"/>
              </a:ext>
            </a:extLst>
          </p:cNvPr>
          <p:cNvSpPr>
            <a:spLocks noGrp="1"/>
          </p:cNvSpPr>
          <p:nvPr>
            <p:ph idx="1"/>
          </p:nvPr>
        </p:nvSpPr>
        <p:spPr>
          <a:xfrm>
            <a:off x="601579" y="1245671"/>
            <a:ext cx="10972800" cy="1763536"/>
          </a:xfrm>
        </p:spPr>
        <p:txBody>
          <a:bodyPr>
            <a:normAutofit/>
          </a:bodyPr>
          <a:lstStyle/>
          <a:p>
            <a:pPr algn="just"/>
            <a:r>
              <a:rPr lang="en-US" dirty="0">
                <a:latin typeface="Calibri" panose="020F0502020204030204" pitchFamily="34" charset="0"/>
                <a:cs typeface="Calibri" panose="020F0502020204030204" pitchFamily="34" charset="0"/>
              </a:rPr>
              <a:t>Scope Statement In project management, scope is the defined features and functions of a product or the scope of work needed to finish a project. Scope involves getting information required to start a project, and the features the product would have that would meet its stakeholders requirement.</a:t>
            </a:r>
          </a:p>
        </p:txBody>
      </p:sp>
      <p:sp>
        <p:nvSpPr>
          <p:cNvPr id="4" name="Title 1">
            <a:extLst>
              <a:ext uri="{FF2B5EF4-FFF2-40B4-BE49-F238E27FC236}">
                <a16:creationId xmlns:a16="http://schemas.microsoft.com/office/drawing/2014/main" id="{26354FA3-4186-4DE4-B309-280F32E1E6B5}"/>
              </a:ext>
            </a:extLst>
          </p:cNvPr>
          <p:cNvSpPr txBox="1">
            <a:spLocks/>
          </p:cNvSpPr>
          <p:nvPr/>
        </p:nvSpPr>
        <p:spPr>
          <a:xfrm>
            <a:off x="617621" y="3009207"/>
            <a:ext cx="10972800" cy="800100"/>
          </a:xfrm>
          <a:prstGeom prst="rect">
            <a:avLst/>
          </a:prstGeom>
        </p:spPr>
        <p:txBody>
          <a:bodyPr vert="horz" lIns="91440" tIns="45720" rIns="91440" bIns="45720" rtlCol="0" anchor="b">
            <a:normAutofit/>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marL="571500" indent="-571500" algn="l">
              <a:buFont typeface="Wingdings" panose="05000000000000000000" pitchFamily="2" charset="2"/>
              <a:buChar char="q"/>
            </a:pPr>
            <a:r>
              <a:rPr lang="en-IN" sz="3600" dirty="0"/>
              <a:t>COST MANAGEMENT</a:t>
            </a:r>
          </a:p>
        </p:txBody>
      </p:sp>
      <p:sp>
        <p:nvSpPr>
          <p:cNvPr id="5" name="Content Placeholder 2">
            <a:extLst>
              <a:ext uri="{FF2B5EF4-FFF2-40B4-BE49-F238E27FC236}">
                <a16:creationId xmlns:a16="http://schemas.microsoft.com/office/drawing/2014/main" id="{1D14BCC7-6628-4A83-83FD-312CD0569A3A}"/>
              </a:ext>
            </a:extLst>
          </p:cNvPr>
          <p:cNvSpPr txBox="1">
            <a:spLocks/>
          </p:cNvSpPr>
          <p:nvPr/>
        </p:nvSpPr>
        <p:spPr>
          <a:xfrm>
            <a:off x="601579" y="3976180"/>
            <a:ext cx="10972800" cy="288182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a:lnSpc>
                <a:spcPct val="115000"/>
              </a:lnSpc>
              <a:spcAft>
                <a:spcPts val="1000"/>
              </a:spcAft>
            </a:pPr>
            <a:r>
              <a:rPr lang="en-US" dirty="0">
                <a:latin typeface="Calibri" panose="020F0502020204030204" pitchFamily="34" charset="0"/>
                <a:cs typeface="Calibri" panose="020F0502020204030204" pitchFamily="34" charset="0"/>
              </a:rPr>
              <a:t>Cost management is the process of estimating, </a:t>
            </a:r>
            <a:r>
              <a:rPr lang="en-US" dirty="0">
                <a:latin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allocating</a:t>
            </a:r>
            <a:r>
              <a:rPr lang="en-US" dirty="0">
                <a:latin typeface="Calibri" panose="020F0502020204030204" pitchFamily="34" charset="0"/>
                <a:cs typeface="Calibri" panose="020F0502020204030204" pitchFamily="34" charset="0"/>
              </a:rPr>
              <a:t>, and controlling </a:t>
            </a:r>
            <a:r>
              <a:rPr lang="en-US" dirty="0">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project costs</a:t>
            </a:r>
            <a:r>
              <a:rPr lang="en-US" dirty="0">
                <a:latin typeface="Calibri" panose="020F0502020204030204" pitchFamily="34" charset="0"/>
                <a:cs typeface="Calibri" panose="020F0502020204030204" pitchFamily="34" charset="0"/>
              </a:rPr>
              <a:t>. This cost management process allows a business to predict coming expenses in order to reduce the chances of budget overrun. Projected costs are calculated during </a:t>
            </a:r>
            <a:r>
              <a:rPr lang="en-US" dirty="0">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the planning phase of a project</a:t>
            </a:r>
            <a:r>
              <a:rPr lang="en-US" dirty="0">
                <a:latin typeface="Calibri" panose="020F0502020204030204" pitchFamily="34" charset="0"/>
                <a:cs typeface="Calibri" panose="020F0502020204030204" pitchFamily="34" charset="0"/>
              </a:rPr>
              <a:t> and must be approved before work begins. </a:t>
            </a:r>
            <a:endParaRPr lang="en-IN" dirty="0">
              <a:latin typeface="Calibri" panose="020F0502020204030204" pitchFamily="34" charset="0"/>
              <a:cs typeface="Calibri" panose="020F0502020204030204" pitchFamily="34" charset="0"/>
            </a:endParaRPr>
          </a:p>
          <a:p>
            <a:r>
              <a:rPr lang="en-US" dirty="0">
                <a:latin typeface="Calibri" panose="020F0502020204030204" pitchFamily="34" charset="0"/>
                <a:cs typeface="Calibri" panose="020F0502020204030204" pitchFamily="34" charset="0"/>
              </a:rPr>
              <a:t>As </a:t>
            </a:r>
            <a:r>
              <a:rPr lang="id-ID" dirty="0">
                <a:latin typeface="Calibri" panose="020F0502020204030204" pitchFamily="34" charset="0"/>
                <a:cs typeface="Calibri" panose="020F0502020204030204" pitchFamily="34" charset="0"/>
              </a:rPr>
              <a:t>RESTAURANT FOOD ORDERING SYSTEM</a:t>
            </a:r>
            <a:r>
              <a:rPr lang="en-US" dirty="0">
                <a:latin typeface="Calibri" panose="020F0502020204030204" pitchFamily="34" charset="0"/>
                <a:cs typeface="Calibri" panose="020F0502020204030204" pitchFamily="34" charset="0"/>
              </a:rPr>
              <a:t> Requires extensive D</a:t>
            </a:r>
            <a:r>
              <a:rPr lang="id-ID" dirty="0">
                <a:latin typeface="Calibri" panose="020F0502020204030204" pitchFamily="34" charset="0"/>
                <a:cs typeface="Calibri" panose="020F0502020204030204" pitchFamily="34" charset="0"/>
              </a:rPr>
              <a:t>evelopment procedures</a:t>
            </a:r>
            <a:r>
              <a:rPr lang="en-US" dirty="0">
                <a:latin typeface="Calibri" panose="020F0502020204030204" pitchFamily="34" charset="0"/>
                <a:cs typeface="Calibri" panose="020F0502020204030204" pitchFamily="34" charset="0"/>
              </a:rPr>
              <a:t>, Cost Management plays a very important role.</a:t>
            </a:r>
          </a:p>
        </p:txBody>
      </p:sp>
    </p:spTree>
    <p:extLst>
      <p:ext uri="{BB962C8B-B14F-4D97-AF65-F5344CB8AC3E}">
        <p14:creationId xmlns:p14="http://schemas.microsoft.com/office/powerpoint/2010/main" val="614718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465D752-6851-4FFA-9480-A014099B43CC}"/>
              </a:ext>
            </a:extLst>
          </p:cNvPr>
          <p:cNvSpPr>
            <a:spLocks noGrp="1"/>
          </p:cNvSpPr>
          <p:nvPr>
            <p:ph type="title"/>
          </p:nvPr>
        </p:nvSpPr>
        <p:spPr>
          <a:xfrm>
            <a:off x="609600" y="532015"/>
            <a:ext cx="10972800" cy="818804"/>
          </a:xfrm>
        </p:spPr>
        <p:txBody>
          <a:bodyPr vert="horz" lIns="91440" tIns="45720" rIns="91440" bIns="45720" rtlCol="0" anchor="b">
            <a:normAutofit/>
          </a:bodyPr>
          <a:lstStyle/>
          <a:p>
            <a:pPr marL="571500" indent="-571500" algn="l">
              <a:buFont typeface="Wingdings" panose="05000000000000000000" pitchFamily="2" charset="2"/>
              <a:buChar char="q"/>
            </a:pPr>
            <a:r>
              <a:rPr lang="en-IN" sz="3600" dirty="0"/>
              <a:t>SCHEDULE MANAGEMENT</a:t>
            </a:r>
          </a:p>
        </p:txBody>
      </p:sp>
      <p:sp>
        <p:nvSpPr>
          <p:cNvPr id="3" name="Content Placeholder 2">
            <a:extLst>
              <a:ext uri="{FF2B5EF4-FFF2-40B4-BE49-F238E27FC236}">
                <a16:creationId xmlns:a16="http://schemas.microsoft.com/office/drawing/2014/main" id="{3463441E-3956-44D7-8A9A-E4B17D141586}"/>
              </a:ext>
            </a:extLst>
          </p:cNvPr>
          <p:cNvSpPr>
            <a:spLocks noGrp="1"/>
          </p:cNvSpPr>
          <p:nvPr>
            <p:ph idx="1"/>
          </p:nvPr>
        </p:nvSpPr>
        <p:spPr>
          <a:xfrm>
            <a:off x="609600" y="1350819"/>
            <a:ext cx="10058400" cy="5145579"/>
          </a:xfrm>
        </p:spPr>
        <p:txBody>
          <a:bodyPr>
            <a:noAutofit/>
          </a:bodyPr>
          <a:lstStyle/>
          <a:p>
            <a:pPr>
              <a:lnSpc>
                <a:spcPct val="115000"/>
              </a:lnSpc>
              <a:spcAft>
                <a:spcPts val="1000"/>
              </a:spcAft>
            </a:pPr>
            <a:r>
              <a:rPr lang="en-US" sz="2200" dirty="0">
                <a:latin typeface="Calibri" panose="020F0502020204030204" pitchFamily="34" charset="0"/>
                <a:cs typeface="Calibri" panose="020F0502020204030204" pitchFamily="34" charset="0"/>
              </a:rPr>
              <a:t>Milestones denote the start and the finish of a project, and mark the completion of a major phase of work.</a:t>
            </a:r>
            <a:endParaRPr lang="en-IN" sz="2200" dirty="0">
              <a:latin typeface="Calibri" panose="020F0502020204030204" pitchFamily="34" charset="0"/>
              <a:cs typeface="Calibri" panose="020F0502020204030204" pitchFamily="34" charset="0"/>
            </a:endParaRPr>
          </a:p>
          <a:p>
            <a:pPr marL="342900" lvl="0" indent="-342900">
              <a:lnSpc>
                <a:spcPct val="115000"/>
              </a:lnSpc>
              <a:spcAft>
                <a:spcPts val="1000"/>
              </a:spcAft>
              <a:buFont typeface="+mj-lt"/>
              <a:buAutoNum type="arabicPeriod"/>
            </a:pPr>
            <a:r>
              <a:rPr lang="en-US" sz="2200" dirty="0">
                <a:latin typeface="Calibri" panose="020F0502020204030204" pitchFamily="34" charset="0"/>
                <a:cs typeface="Calibri" panose="020F0502020204030204" pitchFamily="34" charset="0"/>
              </a:rPr>
              <a:t>Planning Road map.</a:t>
            </a:r>
            <a:endParaRPr lang="en-IN" sz="2200" dirty="0">
              <a:latin typeface="Calibri" panose="020F0502020204030204" pitchFamily="34" charset="0"/>
              <a:cs typeface="Calibri" panose="020F0502020204030204" pitchFamily="34" charset="0"/>
            </a:endParaRPr>
          </a:p>
          <a:p>
            <a:pPr marL="342900" lvl="0" indent="-342900">
              <a:lnSpc>
                <a:spcPct val="115000"/>
              </a:lnSpc>
              <a:spcAft>
                <a:spcPts val="1000"/>
              </a:spcAft>
              <a:buFont typeface="+mj-lt"/>
              <a:buAutoNum type="arabicPeriod"/>
            </a:pPr>
            <a:r>
              <a:rPr lang="en-US" sz="2200" dirty="0">
                <a:latin typeface="Calibri" panose="020F0502020204030204" pitchFamily="34" charset="0"/>
                <a:cs typeface="Calibri" panose="020F0502020204030204" pitchFamily="34" charset="0"/>
              </a:rPr>
              <a:t>Requirement Analysis</a:t>
            </a:r>
            <a:endParaRPr lang="en-IN" sz="2200" dirty="0">
              <a:latin typeface="Calibri" panose="020F0502020204030204" pitchFamily="34" charset="0"/>
              <a:cs typeface="Calibri" panose="020F0502020204030204" pitchFamily="34" charset="0"/>
            </a:endParaRPr>
          </a:p>
          <a:p>
            <a:pPr marL="342900" lvl="0" indent="-342900">
              <a:lnSpc>
                <a:spcPct val="115000"/>
              </a:lnSpc>
              <a:spcAft>
                <a:spcPts val="1000"/>
              </a:spcAft>
              <a:buFont typeface="+mj-lt"/>
              <a:buAutoNum type="arabicPeriod"/>
            </a:pPr>
            <a:r>
              <a:rPr lang="en-US" sz="2200" dirty="0">
                <a:latin typeface="Calibri" panose="020F0502020204030204" pitchFamily="34" charset="0"/>
                <a:cs typeface="Calibri" panose="020F0502020204030204" pitchFamily="34" charset="0"/>
              </a:rPr>
              <a:t>Backend Software</a:t>
            </a:r>
            <a:endParaRPr lang="en-IN" sz="2200" dirty="0">
              <a:latin typeface="Calibri" panose="020F0502020204030204" pitchFamily="34" charset="0"/>
              <a:cs typeface="Calibri" panose="020F0502020204030204" pitchFamily="34" charset="0"/>
            </a:endParaRPr>
          </a:p>
          <a:p>
            <a:pPr marL="342900" lvl="0" indent="-342900">
              <a:lnSpc>
                <a:spcPct val="115000"/>
              </a:lnSpc>
              <a:spcAft>
                <a:spcPts val="1000"/>
              </a:spcAft>
              <a:buFont typeface="+mj-lt"/>
              <a:buAutoNum type="arabicPeriod"/>
            </a:pPr>
            <a:r>
              <a:rPr lang="en-US" sz="2200" dirty="0">
                <a:latin typeface="Calibri" panose="020F0502020204030204" pitchFamily="34" charset="0"/>
                <a:cs typeface="Calibri" panose="020F0502020204030204" pitchFamily="34" charset="0"/>
              </a:rPr>
              <a:t>Backend Development</a:t>
            </a:r>
            <a:endParaRPr lang="en-IN" sz="2200" dirty="0">
              <a:latin typeface="Calibri" panose="020F0502020204030204" pitchFamily="34" charset="0"/>
              <a:cs typeface="Calibri" panose="020F0502020204030204" pitchFamily="34" charset="0"/>
            </a:endParaRPr>
          </a:p>
          <a:p>
            <a:pPr marL="342900" lvl="0" indent="-342900">
              <a:lnSpc>
                <a:spcPct val="115000"/>
              </a:lnSpc>
              <a:spcAft>
                <a:spcPts val="1000"/>
              </a:spcAft>
              <a:buFont typeface="+mj-lt"/>
              <a:buAutoNum type="arabicPeriod"/>
            </a:pPr>
            <a:r>
              <a:rPr lang="en-US" sz="2200" dirty="0">
                <a:latin typeface="Calibri" panose="020F0502020204030204" pitchFamily="34" charset="0"/>
                <a:cs typeface="Calibri" panose="020F0502020204030204" pitchFamily="34" charset="0"/>
              </a:rPr>
              <a:t>Frontend Development</a:t>
            </a:r>
            <a:endParaRPr lang="en-IN" sz="2200" dirty="0">
              <a:latin typeface="Calibri" panose="020F0502020204030204" pitchFamily="34" charset="0"/>
              <a:cs typeface="Calibri" panose="020F0502020204030204" pitchFamily="34" charset="0"/>
            </a:endParaRPr>
          </a:p>
          <a:p>
            <a:pPr marL="342900" lvl="0" indent="-342900">
              <a:lnSpc>
                <a:spcPct val="115000"/>
              </a:lnSpc>
              <a:spcAft>
                <a:spcPts val="1000"/>
              </a:spcAft>
              <a:buFont typeface="+mj-lt"/>
              <a:buAutoNum type="arabicPeriod"/>
            </a:pPr>
            <a:r>
              <a:rPr lang="en-US" sz="2200" dirty="0">
                <a:latin typeface="Calibri" panose="020F0502020204030204" pitchFamily="34" charset="0"/>
                <a:cs typeface="Calibri" panose="020F0502020204030204" pitchFamily="34" charset="0"/>
              </a:rPr>
              <a:t>Database Implementation</a:t>
            </a:r>
          </a:p>
          <a:p>
            <a:pPr marL="342900" lvl="0" indent="-342900">
              <a:lnSpc>
                <a:spcPct val="115000"/>
              </a:lnSpc>
              <a:spcAft>
                <a:spcPts val="1000"/>
              </a:spcAft>
              <a:buFont typeface="+mj-lt"/>
              <a:buAutoNum type="arabicPeriod"/>
            </a:pPr>
            <a:r>
              <a:rPr lang="en-US" sz="2200" dirty="0">
                <a:latin typeface="Calibri" panose="020F0502020204030204" pitchFamily="34" charset="0"/>
                <a:cs typeface="Calibri" panose="020F0502020204030204" pitchFamily="34" charset="0"/>
              </a:rPr>
              <a:t>Testing</a:t>
            </a:r>
          </a:p>
          <a:p>
            <a:pPr lvl="1"/>
            <a:endParaRPr lang="en-US" sz="2200" dirty="0">
              <a:latin typeface="Calibri" panose="020F0502020204030204" pitchFamily="34" charset="0"/>
              <a:cs typeface="Calibri" panose="020F0502020204030204" pitchFamily="34" charset="0"/>
            </a:endParaRPr>
          </a:p>
          <a:p>
            <a:endParaRPr lang="en-IN"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88046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2DDD0-EFEA-474A-A297-103C91962FB5}"/>
              </a:ext>
            </a:extLst>
          </p:cNvPr>
          <p:cNvSpPr>
            <a:spLocks noGrp="1"/>
          </p:cNvSpPr>
          <p:nvPr>
            <p:ph type="title"/>
          </p:nvPr>
        </p:nvSpPr>
        <p:spPr>
          <a:xfrm>
            <a:off x="601579" y="322117"/>
            <a:ext cx="10972800" cy="800100"/>
          </a:xfrm>
        </p:spPr>
        <p:txBody>
          <a:bodyPr vert="horz" lIns="91440" tIns="45720" rIns="91440" bIns="45720" rtlCol="0" anchor="b">
            <a:normAutofit/>
          </a:bodyPr>
          <a:lstStyle/>
          <a:p>
            <a:pPr marL="571500" indent="-571500" algn="l">
              <a:buFont typeface="Wingdings" panose="05000000000000000000" pitchFamily="2" charset="2"/>
              <a:buChar char="q"/>
            </a:pPr>
            <a:r>
              <a:rPr lang="en-IN" sz="3600" dirty="0"/>
              <a:t>RISK MANAGEMENT</a:t>
            </a:r>
          </a:p>
        </p:txBody>
      </p:sp>
      <p:sp>
        <p:nvSpPr>
          <p:cNvPr id="3" name="Content Placeholder 2">
            <a:extLst>
              <a:ext uri="{FF2B5EF4-FFF2-40B4-BE49-F238E27FC236}">
                <a16:creationId xmlns:a16="http://schemas.microsoft.com/office/drawing/2014/main" id="{88ED39E5-E271-489E-82BF-07A9711DC094}"/>
              </a:ext>
            </a:extLst>
          </p:cNvPr>
          <p:cNvSpPr>
            <a:spLocks noGrp="1"/>
          </p:cNvSpPr>
          <p:nvPr>
            <p:ph idx="1"/>
          </p:nvPr>
        </p:nvSpPr>
        <p:spPr>
          <a:xfrm>
            <a:off x="601579" y="1245671"/>
            <a:ext cx="10972800" cy="1364525"/>
          </a:xfrm>
        </p:spPr>
        <p:txBody>
          <a:bodyPr>
            <a:normAutofit/>
          </a:bodyPr>
          <a:lstStyle/>
          <a:p>
            <a:pPr algn="just"/>
            <a:r>
              <a:rPr lang="en-US" dirty="0">
                <a:latin typeface="Calibri" panose="020F0502020204030204" pitchFamily="34" charset="0"/>
                <a:cs typeface="Calibri" panose="020F0502020204030204" pitchFamily="34" charset="0"/>
              </a:rPr>
              <a:t>There are different types of risks that a firm might face and needs to overcome. Widely, risks can be classified into three types: Business Risk, Non-Business Risk, and Financial Risk.</a:t>
            </a:r>
            <a:endParaRPr lang="en-IN" dirty="0">
              <a:latin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26354FA3-4186-4DE4-B309-280F32E1E6B5}"/>
              </a:ext>
            </a:extLst>
          </p:cNvPr>
          <p:cNvSpPr txBox="1">
            <a:spLocks/>
          </p:cNvSpPr>
          <p:nvPr/>
        </p:nvSpPr>
        <p:spPr>
          <a:xfrm>
            <a:off x="601579" y="2609157"/>
            <a:ext cx="10972800" cy="800100"/>
          </a:xfrm>
          <a:prstGeom prst="rect">
            <a:avLst/>
          </a:prstGeom>
        </p:spPr>
        <p:txBody>
          <a:bodyPr vert="horz" lIns="91440" tIns="45720" rIns="91440" bIns="45720" rtlCol="0" anchor="b">
            <a:normAutofit/>
          </a:bodyPr>
          <a:lst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a:lstStyle>
          <a:p>
            <a:pPr marL="571500" indent="-571500" algn="l">
              <a:buFont typeface="Wingdings" panose="05000000000000000000" pitchFamily="2" charset="2"/>
              <a:buChar char="q"/>
            </a:pPr>
            <a:r>
              <a:rPr lang="en-IN" sz="3600" dirty="0"/>
              <a:t>PROCUREMENT MANAGEMENT</a:t>
            </a:r>
          </a:p>
        </p:txBody>
      </p:sp>
      <p:sp>
        <p:nvSpPr>
          <p:cNvPr id="5" name="Content Placeholder 2">
            <a:extLst>
              <a:ext uri="{FF2B5EF4-FFF2-40B4-BE49-F238E27FC236}">
                <a16:creationId xmlns:a16="http://schemas.microsoft.com/office/drawing/2014/main" id="{1D14BCC7-6628-4A83-83FD-312CD0569A3A}"/>
              </a:ext>
            </a:extLst>
          </p:cNvPr>
          <p:cNvSpPr txBox="1">
            <a:spLocks/>
          </p:cNvSpPr>
          <p:nvPr/>
        </p:nvSpPr>
        <p:spPr>
          <a:xfrm>
            <a:off x="601579" y="3445824"/>
            <a:ext cx="10972800" cy="288182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a:lnSpc>
                <a:spcPct val="115000"/>
              </a:lnSpc>
              <a:spcAft>
                <a:spcPts val="1000"/>
              </a:spcAft>
            </a:pPr>
            <a:r>
              <a:rPr lang="en-US" dirty="0">
                <a:latin typeface="Calibri" panose="020F0502020204030204" pitchFamily="34" charset="0"/>
                <a:cs typeface="Calibri" panose="020F0502020204030204" pitchFamily="34" charset="0"/>
              </a:rPr>
              <a:t>Procurement management is strategic approaches to optimizing organizational spend. It invoices sourcing, requisitioning, ordering, inspection, and reconciliation. It means acquiring your goods and services from preferred vendors, within your determined budget, either on or before the deadline.</a:t>
            </a:r>
          </a:p>
        </p:txBody>
      </p:sp>
    </p:spTree>
    <p:extLst>
      <p:ext uri="{BB962C8B-B14F-4D97-AF65-F5344CB8AC3E}">
        <p14:creationId xmlns:p14="http://schemas.microsoft.com/office/powerpoint/2010/main" val="30225982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1F0F0-EDC0-4E49-86A6-4B6F2310A80C}"/>
              </a:ext>
            </a:extLst>
          </p:cNvPr>
          <p:cNvSpPr>
            <a:spLocks noGrp="1"/>
          </p:cNvSpPr>
          <p:nvPr>
            <p:ph type="title"/>
          </p:nvPr>
        </p:nvSpPr>
        <p:spPr>
          <a:xfrm>
            <a:off x="609600" y="980902"/>
            <a:ext cx="10972800" cy="935182"/>
          </a:xfrm>
        </p:spPr>
        <p:txBody>
          <a:bodyPr>
            <a:normAutofit/>
          </a:bodyPr>
          <a:lstStyle/>
          <a:p>
            <a:r>
              <a:rPr lang="en-IN" sz="4000" dirty="0"/>
              <a:t>EFFORT AND COST ESTIMATION</a:t>
            </a:r>
          </a:p>
        </p:txBody>
      </p:sp>
      <p:sp>
        <p:nvSpPr>
          <p:cNvPr id="3" name="Content Placeholder 2">
            <a:extLst>
              <a:ext uri="{FF2B5EF4-FFF2-40B4-BE49-F238E27FC236}">
                <a16:creationId xmlns:a16="http://schemas.microsoft.com/office/drawing/2014/main" id="{4C9CE98F-9638-4D89-8615-47C676DBE0D6}"/>
              </a:ext>
            </a:extLst>
          </p:cNvPr>
          <p:cNvSpPr>
            <a:spLocks noGrp="1"/>
          </p:cNvSpPr>
          <p:nvPr>
            <p:ph idx="1"/>
          </p:nvPr>
        </p:nvSpPr>
        <p:spPr>
          <a:xfrm>
            <a:off x="609600" y="2372081"/>
            <a:ext cx="10972800" cy="2113838"/>
          </a:xfrm>
        </p:spPr>
        <p:txBody>
          <a:bodyPr>
            <a:normAutofit/>
          </a:bodyPr>
          <a:lstStyle/>
          <a:p>
            <a:pPr lvl="1"/>
            <a:endParaRPr lang="en-US" sz="2200" dirty="0">
              <a:latin typeface="Calibri" panose="020F0502020204030204" pitchFamily="34" charset="0"/>
              <a:cs typeface="Calibri" panose="020F0502020204030204" pitchFamily="34" charset="0"/>
            </a:endParaRPr>
          </a:p>
          <a:p>
            <a:pPr lvl="1"/>
            <a:r>
              <a:rPr lang="en-US" sz="2400" dirty="0">
                <a:latin typeface="Calibri" panose="020F0502020204030204" pitchFamily="34" charset="0"/>
                <a:cs typeface="Calibri" panose="020F0502020204030204" pitchFamily="34" charset="0"/>
              </a:rPr>
              <a:t>Effort and cost estimation is the process of predicting the most realistic amount of cost and effort required. There are several techniques for estimating the amount of efforts such as COCOMO I, COCOMO II etc.</a:t>
            </a:r>
            <a:endParaRPr lang="en-IN" sz="2400" dirty="0">
              <a:latin typeface="Calibri" panose="020F0502020204030204" pitchFamily="34" charset="0"/>
              <a:cs typeface="Calibri" panose="020F0502020204030204" pitchFamily="34" charset="0"/>
            </a:endParaRPr>
          </a:p>
          <a:p>
            <a:pPr lvl="1"/>
            <a:endParaRPr lang="en-US" sz="2200" dirty="0">
              <a:latin typeface="Calibri" panose="020F0502020204030204" pitchFamily="34" charset="0"/>
              <a:cs typeface="Calibri" panose="020F0502020204030204" pitchFamily="34" charset="0"/>
            </a:endParaRPr>
          </a:p>
          <a:p>
            <a:pPr lvl="1"/>
            <a:endParaRPr lang="en-US" sz="2200"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1127614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heme1">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Theme1" id="{711E8B20-A431-4C15-B6F3-98395B141812}" vid="{D79E0F33-930C-421B-B712-B1A7855CE4C7}"/>
    </a:ext>
  </a:extLst>
</a:theme>
</file>

<file path=docProps/app.xml><?xml version="1.0" encoding="utf-8"?>
<Properties xmlns="http://schemas.openxmlformats.org/officeDocument/2006/extended-properties" xmlns:vt="http://schemas.openxmlformats.org/officeDocument/2006/docPropsVTypes">
  <Template>Theme1</Template>
  <TotalTime>105</TotalTime>
  <Words>967</Words>
  <Application>Microsoft Office PowerPoint</Application>
  <PresentationFormat>Widescreen</PresentationFormat>
  <Paragraphs>169</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Century Gothic</vt:lpstr>
      <vt:lpstr>Courier New</vt:lpstr>
      <vt:lpstr>Palatino Linotype</vt:lpstr>
      <vt:lpstr>Wingdings</vt:lpstr>
      <vt:lpstr>Theme1</vt:lpstr>
      <vt:lpstr>RESTAURANT FOOD ORDERING SYSTEM</vt:lpstr>
      <vt:lpstr>Project Management Plan, Effort and Cost Estimation and Team Formation </vt:lpstr>
      <vt:lpstr>PROJECT MANAGEMENT PLAN </vt:lpstr>
      <vt:lpstr>SUBSIDIARY PLANS</vt:lpstr>
      <vt:lpstr>INTEGRATION MANAGEMENT</vt:lpstr>
      <vt:lpstr>SCOPE MANAGEMENT</vt:lpstr>
      <vt:lpstr>SCHEDULE MANAGEMENT</vt:lpstr>
      <vt:lpstr>RISK MANAGEMENT</vt:lpstr>
      <vt:lpstr>EFFORT AND COST ESTIMATION</vt:lpstr>
      <vt:lpstr>EFFORT AND COST ESTIMATION</vt:lpstr>
      <vt:lpstr>PowerPoint Presentation</vt:lpstr>
      <vt:lpstr>INFRASTRUCTURE COST</vt:lpstr>
      <vt:lpstr>MAINTENANCE AND SUPPORT COST</vt:lpstr>
      <vt:lpstr>TEAM FORMATION</vt:lpstr>
      <vt:lpstr>Identification of Team Members </vt:lpstr>
      <vt:lpstr>Responsibility Assignment Matrix</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RESTAURANT FOOD ORDERING SYSTEM</dc:title>
  <dc:creator>Pranit Tandon</dc:creator>
  <cp:lastModifiedBy>Pranit Tandon</cp:lastModifiedBy>
  <cp:revision>11</cp:revision>
  <dcterms:created xsi:type="dcterms:W3CDTF">2021-03-01T17:39:19Z</dcterms:created>
  <dcterms:modified xsi:type="dcterms:W3CDTF">2021-03-02T05:41:13Z</dcterms:modified>
</cp:coreProperties>
</file>

<file path=docProps/thumbnail.jpeg>
</file>